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9"/>
  </p:notesMasterIdLst>
  <p:sldIdLst>
    <p:sldId id="256" r:id="rId2"/>
    <p:sldId id="257" r:id="rId3"/>
    <p:sldId id="258" r:id="rId4"/>
    <p:sldId id="259" r:id="rId5"/>
    <p:sldId id="306" r:id="rId6"/>
    <p:sldId id="260" r:id="rId7"/>
    <p:sldId id="261" r:id="rId8"/>
    <p:sldId id="262" r:id="rId9"/>
    <p:sldId id="263" r:id="rId10"/>
    <p:sldId id="264" r:id="rId11"/>
    <p:sldId id="307" r:id="rId12"/>
    <p:sldId id="308" r:id="rId13"/>
    <p:sldId id="265" r:id="rId14"/>
    <p:sldId id="266" r:id="rId15"/>
    <p:sldId id="267" r:id="rId16"/>
    <p:sldId id="309" r:id="rId17"/>
    <p:sldId id="268" r:id="rId18"/>
    <p:sldId id="269" r:id="rId19"/>
    <p:sldId id="270" r:id="rId20"/>
    <p:sldId id="310" r:id="rId21"/>
    <p:sldId id="294" r:id="rId22"/>
    <p:sldId id="271" r:id="rId23"/>
    <p:sldId id="311" r:id="rId24"/>
    <p:sldId id="272" r:id="rId25"/>
    <p:sldId id="273" r:id="rId26"/>
    <p:sldId id="274" r:id="rId27"/>
    <p:sldId id="275" r:id="rId28"/>
    <p:sldId id="312" r:id="rId29"/>
    <p:sldId id="314" r:id="rId30"/>
    <p:sldId id="313" r:id="rId31"/>
    <p:sldId id="276" r:id="rId32"/>
    <p:sldId id="277" r:id="rId33"/>
    <p:sldId id="278" r:id="rId34"/>
    <p:sldId id="279" r:id="rId35"/>
    <p:sldId id="280" r:id="rId36"/>
    <p:sldId id="315" r:id="rId37"/>
    <p:sldId id="281" r:id="rId38"/>
    <p:sldId id="282" r:id="rId39"/>
    <p:sldId id="283" r:id="rId40"/>
    <p:sldId id="284" r:id="rId41"/>
    <p:sldId id="285" r:id="rId42"/>
    <p:sldId id="316" r:id="rId43"/>
    <p:sldId id="317" r:id="rId44"/>
    <p:sldId id="318" r:id="rId45"/>
    <p:sldId id="319" r:id="rId46"/>
    <p:sldId id="320" r:id="rId47"/>
    <p:sldId id="321"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10FF"/>
    <a:srgbClr val="0000FF"/>
    <a:srgbClr val="2974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6" autoAdjust="0"/>
    <p:restoredTop sz="80869" autoAdjust="0"/>
  </p:normalViewPr>
  <p:slideViewPr>
    <p:cSldViewPr snapToGrid="0">
      <p:cViewPr varScale="1">
        <p:scale>
          <a:sx n="82" d="100"/>
          <a:sy n="82" d="100"/>
        </p:scale>
        <p:origin x="786" y="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E493B3-EEDE-4212-B6C8-C8762BA158D5}" type="datetimeFigureOut">
              <a:rPr lang="zh-CN" altLang="en-US" smtClean="0"/>
              <a:t>2022/4/11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297486-1E6B-473E-B383-843E85245BD9}" type="slidenum">
              <a:rPr lang="zh-CN" altLang="en-US" smtClean="0"/>
              <a:t>‹#›</a:t>
            </a:fld>
            <a:endParaRPr lang="zh-CN" altLang="en-US"/>
          </a:p>
        </p:txBody>
      </p:sp>
    </p:spTree>
    <p:extLst>
      <p:ext uri="{BB962C8B-B14F-4D97-AF65-F5344CB8AC3E}">
        <p14:creationId xmlns:p14="http://schemas.microsoft.com/office/powerpoint/2010/main" val="1967747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7297486-1E6B-473E-B383-843E85245BD9}" type="slidenum">
              <a:rPr lang="zh-CN" altLang="en-US" smtClean="0"/>
              <a:t>2</a:t>
            </a:fld>
            <a:endParaRPr lang="zh-CN" altLang="en-US"/>
          </a:p>
        </p:txBody>
      </p:sp>
    </p:spTree>
    <p:extLst>
      <p:ext uri="{BB962C8B-B14F-4D97-AF65-F5344CB8AC3E}">
        <p14:creationId xmlns:p14="http://schemas.microsoft.com/office/powerpoint/2010/main" val="29189097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7297486-1E6B-473E-B383-843E85245BD9}" type="slidenum">
              <a:rPr lang="zh-CN" altLang="en-US" smtClean="0"/>
              <a:t>15</a:t>
            </a:fld>
            <a:endParaRPr lang="zh-CN" altLang="en-US"/>
          </a:p>
        </p:txBody>
      </p:sp>
    </p:spTree>
    <p:extLst>
      <p:ext uri="{BB962C8B-B14F-4D97-AF65-F5344CB8AC3E}">
        <p14:creationId xmlns:p14="http://schemas.microsoft.com/office/powerpoint/2010/main" val="2573331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7297486-1E6B-473E-B383-843E85245BD9}" type="slidenum">
              <a:rPr lang="zh-CN" altLang="en-US" smtClean="0"/>
              <a:t>17</a:t>
            </a:fld>
            <a:endParaRPr lang="zh-CN" altLang="en-US"/>
          </a:p>
        </p:txBody>
      </p:sp>
    </p:spTree>
    <p:extLst>
      <p:ext uri="{BB962C8B-B14F-4D97-AF65-F5344CB8AC3E}">
        <p14:creationId xmlns:p14="http://schemas.microsoft.com/office/powerpoint/2010/main" val="28395629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7297486-1E6B-473E-B383-843E85245BD9}" type="slidenum">
              <a:rPr lang="zh-CN" altLang="en-US" smtClean="0"/>
              <a:t>18</a:t>
            </a:fld>
            <a:endParaRPr lang="zh-CN" altLang="en-US"/>
          </a:p>
        </p:txBody>
      </p:sp>
    </p:spTree>
    <p:extLst>
      <p:ext uri="{BB962C8B-B14F-4D97-AF65-F5344CB8AC3E}">
        <p14:creationId xmlns:p14="http://schemas.microsoft.com/office/powerpoint/2010/main" val="3582467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7297486-1E6B-473E-B383-843E85245BD9}" type="slidenum">
              <a:rPr lang="zh-CN" altLang="en-US" smtClean="0"/>
              <a:t>19</a:t>
            </a:fld>
            <a:endParaRPr lang="zh-CN" altLang="en-US"/>
          </a:p>
        </p:txBody>
      </p:sp>
    </p:spTree>
    <p:extLst>
      <p:ext uri="{BB962C8B-B14F-4D97-AF65-F5344CB8AC3E}">
        <p14:creationId xmlns:p14="http://schemas.microsoft.com/office/powerpoint/2010/main" val="2509442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7297486-1E6B-473E-B383-843E85245BD9}" type="slidenum">
              <a:rPr lang="zh-CN" altLang="en-US" smtClean="0"/>
              <a:t>20</a:t>
            </a:fld>
            <a:endParaRPr lang="zh-CN" altLang="en-US"/>
          </a:p>
        </p:txBody>
      </p:sp>
    </p:spTree>
    <p:extLst>
      <p:ext uri="{BB962C8B-B14F-4D97-AF65-F5344CB8AC3E}">
        <p14:creationId xmlns:p14="http://schemas.microsoft.com/office/powerpoint/2010/main" val="12016678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7297486-1E6B-473E-B383-843E85245BD9}" type="slidenum">
              <a:rPr lang="zh-CN" altLang="en-US" smtClean="0"/>
              <a:t>22</a:t>
            </a:fld>
            <a:endParaRPr lang="zh-CN" altLang="en-US"/>
          </a:p>
        </p:txBody>
      </p:sp>
    </p:spTree>
    <p:extLst>
      <p:ext uri="{BB962C8B-B14F-4D97-AF65-F5344CB8AC3E}">
        <p14:creationId xmlns:p14="http://schemas.microsoft.com/office/powerpoint/2010/main" val="27776363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7297486-1E6B-473E-B383-843E85245BD9}" type="slidenum">
              <a:rPr lang="zh-CN" altLang="en-US" smtClean="0"/>
              <a:t>32</a:t>
            </a:fld>
            <a:endParaRPr lang="zh-CN" altLang="en-US"/>
          </a:p>
        </p:txBody>
      </p:sp>
    </p:spTree>
    <p:extLst>
      <p:ext uri="{BB962C8B-B14F-4D97-AF65-F5344CB8AC3E}">
        <p14:creationId xmlns:p14="http://schemas.microsoft.com/office/powerpoint/2010/main" val="39419934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7297486-1E6B-473E-B383-843E85245BD9}" type="slidenum">
              <a:rPr lang="zh-CN" altLang="en-US" smtClean="0"/>
              <a:t>35</a:t>
            </a:fld>
            <a:endParaRPr lang="zh-CN" altLang="en-US"/>
          </a:p>
        </p:txBody>
      </p:sp>
    </p:spTree>
    <p:extLst>
      <p:ext uri="{BB962C8B-B14F-4D97-AF65-F5344CB8AC3E}">
        <p14:creationId xmlns:p14="http://schemas.microsoft.com/office/powerpoint/2010/main" val="8647840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297486-1E6B-473E-B383-843E85245BD9}" type="slidenum">
              <a:rPr lang="zh-CN" altLang="en-US" smtClean="0"/>
              <a:t>46</a:t>
            </a:fld>
            <a:endParaRPr lang="zh-CN" altLang="en-US"/>
          </a:p>
        </p:txBody>
      </p:sp>
    </p:spTree>
    <p:extLst>
      <p:ext uri="{BB962C8B-B14F-4D97-AF65-F5344CB8AC3E}">
        <p14:creationId xmlns:p14="http://schemas.microsoft.com/office/powerpoint/2010/main" val="387560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7297486-1E6B-473E-B383-843E85245BD9}" type="slidenum">
              <a:rPr lang="zh-CN" altLang="en-US" smtClean="0"/>
              <a:t>4</a:t>
            </a:fld>
            <a:endParaRPr lang="zh-CN" altLang="en-US"/>
          </a:p>
        </p:txBody>
      </p:sp>
    </p:spTree>
    <p:extLst>
      <p:ext uri="{BB962C8B-B14F-4D97-AF65-F5344CB8AC3E}">
        <p14:creationId xmlns:p14="http://schemas.microsoft.com/office/powerpoint/2010/main" val="3829067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7297486-1E6B-473E-B383-843E85245BD9}" type="slidenum">
              <a:rPr lang="zh-CN" altLang="en-US" smtClean="0"/>
              <a:t>5</a:t>
            </a:fld>
            <a:endParaRPr lang="zh-CN" altLang="en-US"/>
          </a:p>
        </p:txBody>
      </p:sp>
    </p:spTree>
    <p:extLst>
      <p:ext uri="{BB962C8B-B14F-4D97-AF65-F5344CB8AC3E}">
        <p14:creationId xmlns:p14="http://schemas.microsoft.com/office/powerpoint/2010/main" val="3287724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7297486-1E6B-473E-B383-843E85245BD9}" type="slidenum">
              <a:rPr lang="zh-CN" altLang="en-US" smtClean="0"/>
              <a:t>6</a:t>
            </a:fld>
            <a:endParaRPr lang="zh-CN" altLang="en-US"/>
          </a:p>
        </p:txBody>
      </p:sp>
    </p:spTree>
    <p:extLst>
      <p:ext uri="{BB962C8B-B14F-4D97-AF65-F5344CB8AC3E}">
        <p14:creationId xmlns:p14="http://schemas.microsoft.com/office/powerpoint/2010/main" val="832650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7297486-1E6B-473E-B383-843E85245BD9}" type="slidenum">
              <a:rPr lang="zh-CN" altLang="en-US" smtClean="0"/>
              <a:t>8</a:t>
            </a:fld>
            <a:endParaRPr lang="zh-CN" altLang="en-US"/>
          </a:p>
        </p:txBody>
      </p:sp>
    </p:spTree>
    <p:extLst>
      <p:ext uri="{BB962C8B-B14F-4D97-AF65-F5344CB8AC3E}">
        <p14:creationId xmlns:p14="http://schemas.microsoft.com/office/powerpoint/2010/main" val="327735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7297486-1E6B-473E-B383-843E85245BD9}" type="slidenum">
              <a:rPr lang="zh-CN" altLang="en-US" smtClean="0"/>
              <a:t>10</a:t>
            </a:fld>
            <a:endParaRPr lang="zh-CN" altLang="en-US"/>
          </a:p>
        </p:txBody>
      </p:sp>
    </p:spTree>
    <p:extLst>
      <p:ext uri="{BB962C8B-B14F-4D97-AF65-F5344CB8AC3E}">
        <p14:creationId xmlns:p14="http://schemas.microsoft.com/office/powerpoint/2010/main" val="1483043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7297486-1E6B-473E-B383-843E85245BD9}" type="slidenum">
              <a:rPr lang="zh-CN" altLang="en-US" smtClean="0"/>
              <a:t>11</a:t>
            </a:fld>
            <a:endParaRPr lang="zh-CN" altLang="en-US"/>
          </a:p>
        </p:txBody>
      </p:sp>
    </p:spTree>
    <p:extLst>
      <p:ext uri="{BB962C8B-B14F-4D97-AF65-F5344CB8AC3E}">
        <p14:creationId xmlns:p14="http://schemas.microsoft.com/office/powerpoint/2010/main" val="3585915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7297486-1E6B-473E-B383-843E85245BD9}" type="slidenum">
              <a:rPr lang="zh-CN" altLang="en-US" smtClean="0"/>
              <a:t>12</a:t>
            </a:fld>
            <a:endParaRPr lang="zh-CN" altLang="en-US"/>
          </a:p>
        </p:txBody>
      </p:sp>
    </p:spTree>
    <p:extLst>
      <p:ext uri="{BB962C8B-B14F-4D97-AF65-F5344CB8AC3E}">
        <p14:creationId xmlns:p14="http://schemas.microsoft.com/office/powerpoint/2010/main" val="19511901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7297486-1E6B-473E-B383-843E85245BD9}" type="slidenum">
              <a:rPr lang="zh-CN" altLang="en-US" smtClean="0"/>
              <a:t>14</a:t>
            </a:fld>
            <a:endParaRPr lang="zh-CN" altLang="en-US"/>
          </a:p>
        </p:txBody>
      </p:sp>
    </p:spTree>
    <p:extLst>
      <p:ext uri="{BB962C8B-B14F-4D97-AF65-F5344CB8AC3E}">
        <p14:creationId xmlns:p14="http://schemas.microsoft.com/office/powerpoint/2010/main" val="12201895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4" name="Date Placeholder 3"/>
          <p:cNvSpPr>
            <a:spLocks noGrp="1"/>
          </p:cNvSpPr>
          <p:nvPr>
            <p:ph type="dt" sz="half" idx="10"/>
          </p:nvPr>
        </p:nvSpPr>
        <p:spPr/>
        <p:txBody>
          <a:bodyPr/>
          <a:lstStyle>
            <a:lvl1pPr algn="l">
              <a:defRPr/>
            </a:lvl1pPr>
          </a:lstStyle>
          <a:p>
            <a:fld id="{41FE14BB-1FB5-4BBA-949C-51D9514D020C}"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4FC91F-385C-486D-82E1-15AFC116E17F}" type="slidenum">
              <a:rPr lang="zh-CN" altLang="en-US" smtClean="0"/>
              <a:t>‹#›</a:t>
            </a:fld>
            <a:endParaRPr lang="zh-CN" alt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39278" y="4231176"/>
            <a:ext cx="2771722" cy="2726575"/>
          </a:xfrm>
          <a:prstGeom prst="rect">
            <a:avLst/>
          </a:prstGeom>
        </p:spPr>
      </p:pic>
    </p:spTree>
    <p:extLst>
      <p:ext uri="{BB962C8B-B14F-4D97-AF65-F5344CB8AC3E}">
        <p14:creationId xmlns:p14="http://schemas.microsoft.com/office/powerpoint/2010/main" val="3224280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2595847" y="6482419"/>
            <a:ext cx="2154143" cy="274320"/>
          </a:xfrm>
        </p:spPr>
        <p:txBody>
          <a:bodyPr/>
          <a:lstStyle/>
          <a:p>
            <a:fld id="{41FE14BB-1FB5-4BBA-949C-51D9514D020C}"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4FC91F-385C-486D-82E1-15AFC116E17F}" type="slidenum">
              <a:rPr lang="zh-CN" altLang="en-US" smtClean="0"/>
              <a:t>‹#›</a:t>
            </a:fld>
            <a:endParaRPr lang="zh-CN" altLang="en-US"/>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866206"/>
            <a:ext cx="2414579" cy="1483315"/>
          </a:xfrm>
          <a:prstGeom prst="rect">
            <a:avLst/>
          </a:prstGeom>
        </p:spPr>
      </p:pic>
    </p:spTree>
    <p:extLst>
      <p:ext uri="{BB962C8B-B14F-4D97-AF65-F5344CB8AC3E}">
        <p14:creationId xmlns:p14="http://schemas.microsoft.com/office/powerpoint/2010/main" val="3762810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2595847" y="6470704"/>
            <a:ext cx="2154143" cy="274320"/>
          </a:xfrm>
        </p:spPr>
        <p:txBody>
          <a:bodyPr/>
          <a:lstStyle/>
          <a:p>
            <a:fld id="{41FE14BB-1FB5-4BBA-949C-51D9514D020C}"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4FC91F-385C-486D-82E1-15AFC116E17F}" type="slidenum">
              <a:rPr lang="zh-CN" altLang="en-US" smtClean="0"/>
              <a:t>‹#›</a:t>
            </a:fld>
            <a:endParaRPr lang="zh-CN" alt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39340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41FE14BB-1FB5-4BBA-949C-51D9514D020C}" type="datetimeFigureOut">
              <a:rPr lang="zh-CN" altLang="en-US" smtClean="0"/>
              <a:t>2022/4/11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4FC91F-385C-486D-82E1-15AFC116E17F}" type="slidenum">
              <a:rPr lang="zh-CN" altLang="en-US" smtClean="0"/>
              <a:t>‹#›</a:t>
            </a:fld>
            <a:endParaRPr lang="zh-CN" altLang="en-US"/>
          </a:p>
        </p:txBody>
      </p:sp>
    </p:spTree>
    <p:extLst>
      <p:ext uri="{BB962C8B-B14F-4D97-AF65-F5344CB8AC3E}">
        <p14:creationId xmlns:p14="http://schemas.microsoft.com/office/powerpoint/2010/main" val="2376324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2595847" y="6470704"/>
            <a:ext cx="2154143" cy="274320"/>
          </a:xfrm>
        </p:spPr>
        <p:txBody>
          <a:bodyPr/>
          <a:lstStyle/>
          <a:p>
            <a:fld id="{41FE14BB-1FB5-4BBA-949C-51D9514D020C}"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4FC91F-385C-486D-82E1-15AFC116E17F}" type="slidenum">
              <a:rPr lang="zh-CN" altLang="en-US" smtClean="0"/>
              <a:t>‹#›</a:t>
            </a:fld>
            <a:endParaRPr lang="zh-CN" altLang="en-US"/>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866206"/>
            <a:ext cx="2414579" cy="1483315"/>
          </a:xfrm>
          <a:prstGeom prst="rect">
            <a:avLst/>
          </a:prstGeom>
        </p:spPr>
      </p:pic>
    </p:spTree>
    <p:extLst>
      <p:ext uri="{BB962C8B-B14F-4D97-AF65-F5344CB8AC3E}">
        <p14:creationId xmlns:p14="http://schemas.microsoft.com/office/powerpoint/2010/main" val="3322070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zh-CN" altLang="en-US"/>
              <a:t>单击此处编辑母版标题样式</a:t>
            </a:r>
            <a:endParaRPr lang="en-US" dirty="0"/>
          </a:p>
        </p:txBody>
      </p:sp>
      <p:sp>
        <p:nvSpPr>
          <p:cNvPr id="4" name="Date Placeholder 3"/>
          <p:cNvSpPr>
            <a:spLocks noGrp="1"/>
          </p:cNvSpPr>
          <p:nvPr>
            <p:ph type="dt" sz="half" idx="10"/>
          </p:nvPr>
        </p:nvSpPr>
        <p:spPr>
          <a:xfrm>
            <a:off x="2595847" y="6470704"/>
            <a:ext cx="2154143" cy="274320"/>
          </a:xfrm>
        </p:spPr>
        <p:txBody>
          <a:bodyPr/>
          <a:lstStyle/>
          <a:p>
            <a:fld id="{41FE14BB-1FB5-4BBA-949C-51D9514D020C}" type="datetimeFigureOut">
              <a:rPr lang="zh-CN" altLang="en-US" smtClean="0"/>
              <a:t>2022/4/11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4FC91F-385C-486D-82E1-15AFC116E17F}" type="slidenum">
              <a:rPr lang="zh-CN" altLang="en-US" smtClean="0"/>
              <a:t>‹#›</a:t>
            </a:fld>
            <a:endParaRPr lang="zh-CN" alt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39278" y="4231176"/>
            <a:ext cx="2771722" cy="2726575"/>
          </a:xfrm>
          <a:prstGeom prst="rect">
            <a:avLst/>
          </a:prstGeom>
        </p:spPr>
      </p:pic>
    </p:spTree>
    <p:extLst>
      <p:ext uri="{BB962C8B-B14F-4D97-AF65-F5344CB8AC3E}">
        <p14:creationId xmlns:p14="http://schemas.microsoft.com/office/powerpoint/2010/main" val="21858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a:xfrm>
            <a:off x="2595847" y="6477509"/>
            <a:ext cx="2154143" cy="274320"/>
          </a:xfrm>
        </p:spPr>
        <p:txBody>
          <a:bodyPr/>
          <a:lstStyle/>
          <a:p>
            <a:fld id="{41FE14BB-1FB5-4BBA-949C-51D9514D020C}" type="datetimeFigureOut">
              <a:rPr lang="zh-CN" altLang="en-US" smtClean="0"/>
              <a:t>2022/4/11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C4FC91F-385C-486D-82E1-15AFC116E17F}" type="slidenum">
              <a:rPr lang="zh-CN" altLang="en-US" smtClean="0"/>
              <a:t>‹#›</a:t>
            </a:fld>
            <a:endParaRPr lang="zh-CN" altLang="en-US"/>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866206"/>
            <a:ext cx="2414579" cy="1483315"/>
          </a:xfrm>
          <a:prstGeom prst="rect">
            <a:avLst/>
          </a:prstGeom>
        </p:spPr>
      </p:pic>
    </p:spTree>
    <p:extLst>
      <p:ext uri="{BB962C8B-B14F-4D97-AF65-F5344CB8AC3E}">
        <p14:creationId xmlns:p14="http://schemas.microsoft.com/office/powerpoint/2010/main" val="1083091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024128" y="2967788"/>
            <a:ext cx="4754880" cy="334157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zh-CN" altLang="en-US"/>
              <a:t>编辑母版文本样式</a:t>
            </a:r>
          </a:p>
        </p:txBody>
      </p:sp>
      <p:sp>
        <p:nvSpPr>
          <p:cNvPr id="6" name="Content Placeholder 5"/>
          <p:cNvSpPr>
            <a:spLocks noGrp="1"/>
          </p:cNvSpPr>
          <p:nvPr>
            <p:ph sz="quarter" idx="4"/>
          </p:nvPr>
        </p:nvSpPr>
        <p:spPr>
          <a:xfrm>
            <a:off x="5990888" y="2967788"/>
            <a:ext cx="4754880" cy="334157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a:xfrm>
            <a:off x="2595847" y="6470704"/>
            <a:ext cx="2154143" cy="274320"/>
          </a:xfrm>
        </p:spPr>
        <p:txBody>
          <a:bodyPr/>
          <a:lstStyle/>
          <a:p>
            <a:fld id="{41FE14BB-1FB5-4BBA-949C-51D9514D020C}" type="datetimeFigureOut">
              <a:rPr lang="zh-CN" altLang="en-US" smtClean="0"/>
              <a:t>2022/4/11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C4FC91F-385C-486D-82E1-15AFC116E17F}" type="slidenum">
              <a:rPr lang="zh-CN" altLang="en-US" smtClean="0"/>
              <a:t>‹#›</a:t>
            </a:fld>
            <a:endParaRPr lang="zh-CN" altLang="en-US"/>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866206"/>
            <a:ext cx="2414579" cy="1483315"/>
          </a:xfrm>
          <a:prstGeom prst="rect">
            <a:avLst/>
          </a:prstGeom>
        </p:spPr>
      </p:pic>
    </p:spTree>
    <p:extLst>
      <p:ext uri="{BB962C8B-B14F-4D97-AF65-F5344CB8AC3E}">
        <p14:creationId xmlns:p14="http://schemas.microsoft.com/office/powerpoint/2010/main" val="1073162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a:xfrm>
            <a:off x="2595847" y="6470704"/>
            <a:ext cx="2154143" cy="274320"/>
          </a:xfrm>
        </p:spPr>
        <p:txBody>
          <a:bodyPr/>
          <a:lstStyle/>
          <a:p>
            <a:fld id="{41FE14BB-1FB5-4BBA-949C-51D9514D020C}" type="datetimeFigureOut">
              <a:rPr lang="zh-CN" altLang="en-US" smtClean="0"/>
              <a:t>2022/4/11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C4FC91F-385C-486D-82E1-15AFC116E17F}" type="slidenum">
              <a:rPr lang="zh-CN" altLang="en-US" smtClean="0"/>
              <a:t>‹#›</a:t>
            </a:fld>
            <a:endParaRPr lang="zh-CN" altLang="en-US"/>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866206"/>
            <a:ext cx="2414579" cy="1483315"/>
          </a:xfrm>
          <a:prstGeom prst="rect">
            <a:avLst/>
          </a:prstGeom>
        </p:spPr>
      </p:pic>
    </p:spTree>
    <p:extLst>
      <p:ext uri="{BB962C8B-B14F-4D97-AF65-F5344CB8AC3E}">
        <p14:creationId xmlns:p14="http://schemas.microsoft.com/office/powerpoint/2010/main" val="3565851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595847" y="6470704"/>
            <a:ext cx="2154143" cy="274320"/>
          </a:xfrm>
        </p:spPr>
        <p:txBody>
          <a:bodyPr/>
          <a:lstStyle/>
          <a:p>
            <a:fld id="{41FE14BB-1FB5-4BBA-949C-51D9514D020C}" type="datetimeFigureOut">
              <a:rPr lang="zh-CN" altLang="en-US" smtClean="0"/>
              <a:t>2022/4/11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C4FC91F-385C-486D-82E1-15AFC116E17F}" type="slidenum">
              <a:rPr lang="zh-CN" altLang="en-US" smtClean="0"/>
              <a:t>‹#›</a:t>
            </a:fld>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866206"/>
            <a:ext cx="2414579" cy="1483315"/>
          </a:xfrm>
          <a:prstGeom prst="rect">
            <a:avLst/>
          </a:prstGeom>
        </p:spPr>
      </p:pic>
    </p:spTree>
    <p:extLst>
      <p:ext uri="{BB962C8B-B14F-4D97-AF65-F5344CB8AC3E}">
        <p14:creationId xmlns:p14="http://schemas.microsoft.com/office/powerpoint/2010/main" val="3135125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zh-CN" altLang="en-US"/>
              <a:t>单击此处编辑母版标题样式</a:t>
            </a:r>
            <a:endParaRPr lang="en-US" dirty="0"/>
          </a:p>
        </p:txBody>
      </p:sp>
      <p:sp>
        <p:nvSpPr>
          <p:cNvPr id="3" name="Content Placeholder 2"/>
          <p:cNvSpPr>
            <a:spLocks noGrp="1"/>
          </p:cNvSpPr>
          <p:nvPr>
            <p:ph idx="1"/>
          </p:nvPr>
        </p:nvSpPr>
        <p:spPr>
          <a:xfrm>
            <a:off x="5715000" y="822960"/>
            <a:ext cx="5678424" cy="5519650"/>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24128" y="2257505"/>
            <a:ext cx="4389120" cy="4085105"/>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2595847" y="6470704"/>
            <a:ext cx="2154143" cy="274320"/>
          </a:xfrm>
        </p:spPr>
        <p:txBody>
          <a:bodyPr/>
          <a:lstStyle/>
          <a:p>
            <a:fld id="{41FE14BB-1FB5-4BBA-949C-51D9514D020C}" type="datetimeFigureOut">
              <a:rPr lang="zh-CN" altLang="en-US" smtClean="0"/>
              <a:t>2022/4/11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C4FC91F-385C-486D-82E1-15AFC116E17F}" type="slidenum">
              <a:rPr lang="zh-CN" altLang="en-US" smtClean="0"/>
              <a:t>‹#›</a:t>
            </a:fld>
            <a:endParaRPr lang="zh-CN" altLang="en-US"/>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866206"/>
            <a:ext cx="2414579" cy="1483315"/>
          </a:xfrm>
          <a:prstGeom prst="rect">
            <a:avLst/>
          </a:prstGeom>
        </p:spPr>
      </p:pic>
    </p:spTree>
    <p:extLst>
      <p:ext uri="{BB962C8B-B14F-4D97-AF65-F5344CB8AC3E}">
        <p14:creationId xmlns:p14="http://schemas.microsoft.com/office/powerpoint/2010/main" val="859953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5" name="Date Placeholder 4"/>
          <p:cNvSpPr>
            <a:spLocks noGrp="1"/>
          </p:cNvSpPr>
          <p:nvPr>
            <p:ph type="dt" sz="half" idx="10"/>
          </p:nvPr>
        </p:nvSpPr>
        <p:spPr>
          <a:xfrm>
            <a:off x="2595847" y="6470704"/>
            <a:ext cx="2154143" cy="274320"/>
          </a:xfrm>
        </p:spPr>
        <p:txBody>
          <a:bodyPr/>
          <a:lstStyle/>
          <a:p>
            <a:fld id="{41FE14BB-1FB5-4BBA-949C-51D9514D020C}" type="datetimeFigureOut">
              <a:rPr lang="zh-CN" altLang="en-US" smtClean="0"/>
              <a:t>2022/4/11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C4FC91F-385C-486D-82E1-15AFC116E17F}" type="slidenum">
              <a:rPr lang="zh-CN" altLang="en-US" smtClean="0"/>
              <a:t>‹#›</a:t>
            </a:fld>
            <a:endParaRPr lang="zh-CN" alt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39278" y="4231176"/>
            <a:ext cx="2771722" cy="2726575"/>
          </a:xfrm>
          <a:prstGeom prst="rect">
            <a:avLst/>
          </a:prstGeom>
        </p:spPr>
      </p:pic>
    </p:spTree>
    <p:extLst>
      <p:ext uri="{BB962C8B-B14F-4D97-AF65-F5344CB8AC3E}">
        <p14:creationId xmlns:p14="http://schemas.microsoft.com/office/powerpoint/2010/main" val="1083195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2595847" y="6465793"/>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1FE14BB-1FB5-4BBA-949C-51D9514D020C}" type="datetimeFigureOut">
              <a:rPr lang="zh-CN" altLang="en-US" smtClean="0"/>
              <a:t>2022/4/11</a:t>
            </a:fld>
            <a:endParaRPr lang="zh-CN" alt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zh-CN" alt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C4FC91F-385C-486D-82E1-15AFC116E17F}" type="slidenum">
              <a:rPr lang="zh-CN" altLang="en-US" smtClean="0"/>
              <a:t>‹#›</a:t>
            </a:fld>
            <a:endParaRPr lang="zh-CN" alt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22167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www.crummy.com/software/BeautifulSoup/bs4/doc.zh/"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tiobe.com/tiobe-index/"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baidufe.com/fehelper/json-format/index.html"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www.w3school.com.cn/html/index.asp"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www.w3school.com.cn/js/index.asp" TargetMode="External"/><Relationship Id="rId4" Type="http://schemas.openxmlformats.org/officeDocument/2006/relationships/hyperlink" Target="https://www.w3school.com.cn/css/index.asp"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2.python-requests.org/zh_CN/latest/index.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a:t>爬虫入门</a:t>
            </a:r>
          </a:p>
        </p:txBody>
      </p:sp>
    </p:spTree>
    <p:extLst>
      <p:ext uri="{BB962C8B-B14F-4D97-AF65-F5344CB8AC3E}">
        <p14:creationId xmlns:p14="http://schemas.microsoft.com/office/powerpoint/2010/main" val="3370548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Response </a:t>
            </a:r>
            <a:r>
              <a:rPr lang="zh-CN" altLang="en-US" dirty="0"/>
              <a:t>对象</a:t>
            </a:r>
          </a:p>
        </p:txBody>
      </p:sp>
      <p:sp>
        <p:nvSpPr>
          <p:cNvPr id="3" name="内容占位符 2"/>
          <p:cNvSpPr>
            <a:spLocks noGrp="1"/>
          </p:cNvSpPr>
          <p:nvPr>
            <p:ph idx="1"/>
          </p:nvPr>
        </p:nvSpPr>
        <p:spPr>
          <a:xfrm>
            <a:off x="784756" y="1898218"/>
            <a:ext cx="9720073" cy="3932877"/>
          </a:xfrm>
        </p:spPr>
        <p:txBody>
          <a:bodyPr>
            <a:normAutofit/>
          </a:bodyPr>
          <a:lstStyle/>
          <a:p>
            <a:pPr marL="128016" lvl="1" indent="0">
              <a:spcBef>
                <a:spcPts val="0"/>
              </a:spcBef>
              <a:buNone/>
            </a:pPr>
            <a:r>
              <a:rPr lang="en-US" altLang="zh-CN" sz="3200" dirty="0" err="1">
                <a:latin typeface="+mn-ea"/>
              </a:rPr>
              <a:t>requests.Response</a:t>
            </a:r>
            <a:r>
              <a:rPr lang="zh-CN" altLang="en-US" sz="3200" dirty="0">
                <a:latin typeface="+mn-ea"/>
              </a:rPr>
              <a:t>对象包含服务器的</a:t>
            </a:r>
            <a:r>
              <a:rPr lang="en-US" altLang="zh-CN" sz="3200" dirty="0">
                <a:latin typeface="+mn-ea"/>
              </a:rPr>
              <a:t>HTTP</a:t>
            </a:r>
            <a:r>
              <a:rPr lang="zh-CN" altLang="en-US" sz="3200" dirty="0">
                <a:latin typeface="+mn-ea"/>
              </a:rPr>
              <a:t>请求的响应。</a:t>
            </a:r>
          </a:p>
        </p:txBody>
      </p:sp>
      <p:graphicFrame>
        <p:nvGraphicFramePr>
          <p:cNvPr id="4" name="表格 3">
            <a:extLst>
              <a:ext uri="{FF2B5EF4-FFF2-40B4-BE49-F238E27FC236}">
                <a16:creationId xmlns:a16="http://schemas.microsoft.com/office/drawing/2014/main" id="{2078923F-608E-44DB-93A3-8F592D0D8EAA}"/>
              </a:ext>
            </a:extLst>
          </p:cNvPr>
          <p:cNvGraphicFramePr>
            <a:graphicFrameLocks noGrp="1"/>
          </p:cNvGraphicFramePr>
          <p:nvPr>
            <p:extLst>
              <p:ext uri="{D42A27DB-BD31-4B8C-83A1-F6EECF244321}">
                <p14:modId xmlns:p14="http://schemas.microsoft.com/office/powerpoint/2010/main" val="3027189754"/>
              </p:ext>
            </p:extLst>
          </p:nvPr>
        </p:nvGraphicFramePr>
        <p:xfrm>
          <a:off x="880888" y="2542127"/>
          <a:ext cx="11178659" cy="3621878"/>
        </p:xfrm>
        <a:graphic>
          <a:graphicData uri="http://schemas.openxmlformats.org/drawingml/2006/table">
            <a:tbl>
              <a:tblPr/>
              <a:tblGrid>
                <a:gridCol w="2460741">
                  <a:extLst>
                    <a:ext uri="{9D8B030D-6E8A-4147-A177-3AD203B41FA5}">
                      <a16:colId xmlns:a16="http://schemas.microsoft.com/office/drawing/2014/main" val="480998421"/>
                    </a:ext>
                  </a:extLst>
                </a:gridCol>
                <a:gridCol w="8717918">
                  <a:extLst>
                    <a:ext uri="{9D8B030D-6E8A-4147-A177-3AD203B41FA5}">
                      <a16:colId xmlns:a16="http://schemas.microsoft.com/office/drawing/2014/main" val="3902193056"/>
                    </a:ext>
                  </a:extLst>
                </a:gridCol>
              </a:tblGrid>
              <a:tr h="0">
                <a:tc>
                  <a:txBody>
                    <a:bodyPr/>
                    <a:lstStyle/>
                    <a:p>
                      <a:pPr algn="ctr" fontAlgn="t"/>
                      <a:r>
                        <a:rPr lang="zh-CN" altLang="en-US" sz="2800" b="1" dirty="0">
                          <a:solidFill>
                            <a:srgbClr val="FFFFFF"/>
                          </a:solidFill>
                          <a:effectLst/>
                        </a:rPr>
                        <a:t>常用属性</a:t>
                      </a:r>
                      <a:r>
                        <a:rPr lang="en-US" altLang="zh-CN" sz="2800" b="1" dirty="0">
                          <a:solidFill>
                            <a:srgbClr val="FFFFFF"/>
                          </a:solidFill>
                          <a:effectLst/>
                        </a:rPr>
                        <a:t>/</a:t>
                      </a:r>
                      <a:r>
                        <a:rPr lang="zh-CN" altLang="en-US" sz="2800" b="1" dirty="0">
                          <a:solidFill>
                            <a:srgbClr val="FFFFFF"/>
                          </a:solidFill>
                          <a:effectLst/>
                        </a:rPr>
                        <a:t>方法</a:t>
                      </a:r>
                    </a:p>
                  </a:txBody>
                  <a:tcPr marL="36999" marR="6937" marT="6937" marB="6937">
                    <a:lnL w="6350" cap="flat" cmpd="sng" algn="ctr">
                      <a:solidFill>
                        <a:srgbClr val="555555"/>
                      </a:solidFill>
                      <a:prstDash val="solid"/>
                      <a:round/>
                      <a:headEnd type="none" w="med" len="med"/>
                      <a:tailEnd type="none" w="med" len="med"/>
                    </a:lnL>
                    <a:lnR w="6350" cap="flat" cmpd="sng" algn="ctr">
                      <a:solidFill>
                        <a:srgbClr val="555555"/>
                      </a:solidFill>
                      <a:prstDash val="solid"/>
                      <a:round/>
                      <a:headEnd type="none" w="med" len="med"/>
                      <a:tailEnd type="none" w="med" len="med"/>
                    </a:lnR>
                    <a:lnT w="6350" cap="flat" cmpd="sng" algn="ctr">
                      <a:solidFill>
                        <a:srgbClr val="555555"/>
                      </a:solidFill>
                      <a:prstDash val="solid"/>
                      <a:round/>
                      <a:headEnd type="none" w="med" len="med"/>
                      <a:tailEnd type="none" w="med" len="med"/>
                    </a:lnT>
                    <a:lnB w="6350" cap="flat" cmpd="sng" algn="ctr">
                      <a:solidFill>
                        <a:srgbClr val="D4D4D4"/>
                      </a:solidFill>
                      <a:prstDash val="solid"/>
                      <a:round/>
                      <a:headEnd type="none" w="med" len="med"/>
                      <a:tailEnd type="none" w="med" len="med"/>
                    </a:lnB>
                    <a:solidFill>
                      <a:srgbClr val="555555"/>
                    </a:solidFill>
                  </a:tcPr>
                </a:tc>
                <a:tc>
                  <a:txBody>
                    <a:bodyPr/>
                    <a:lstStyle/>
                    <a:p>
                      <a:pPr algn="ctr" fontAlgn="t"/>
                      <a:r>
                        <a:rPr lang="zh-CN" altLang="en-US" sz="2800" b="1" dirty="0">
                          <a:solidFill>
                            <a:srgbClr val="FFFFFF"/>
                          </a:solidFill>
                          <a:effectLst/>
                        </a:rPr>
                        <a:t>描述</a:t>
                      </a:r>
                    </a:p>
                  </a:txBody>
                  <a:tcPr marL="6937" marR="6937" marT="6937" marB="6937">
                    <a:lnL w="6350" cap="flat" cmpd="sng" algn="ctr">
                      <a:solidFill>
                        <a:srgbClr val="555555"/>
                      </a:solidFill>
                      <a:prstDash val="solid"/>
                      <a:round/>
                      <a:headEnd type="none" w="med" len="med"/>
                      <a:tailEnd type="none" w="med" len="med"/>
                    </a:lnL>
                    <a:lnR w="6350" cap="flat" cmpd="sng" algn="ctr">
                      <a:solidFill>
                        <a:srgbClr val="555555"/>
                      </a:solidFill>
                      <a:prstDash val="solid"/>
                      <a:round/>
                      <a:headEnd type="none" w="med" len="med"/>
                      <a:tailEnd type="none" w="med" len="med"/>
                    </a:lnR>
                    <a:lnT w="6350" cap="flat" cmpd="sng" algn="ctr">
                      <a:solidFill>
                        <a:srgbClr val="555555"/>
                      </a:solidFill>
                      <a:prstDash val="solid"/>
                      <a:round/>
                      <a:headEnd type="none" w="med" len="med"/>
                      <a:tailEnd type="none" w="med" len="med"/>
                    </a:lnT>
                    <a:lnB w="6350" cap="flat" cmpd="sng" algn="ctr">
                      <a:solidFill>
                        <a:srgbClr val="D4D4D4"/>
                      </a:solidFill>
                      <a:prstDash val="solid"/>
                      <a:round/>
                      <a:headEnd type="none" w="med" len="med"/>
                      <a:tailEnd type="none" w="med" len="med"/>
                    </a:lnB>
                    <a:solidFill>
                      <a:srgbClr val="555555"/>
                    </a:solidFill>
                  </a:tcPr>
                </a:tc>
                <a:extLst>
                  <a:ext uri="{0D108BD9-81ED-4DB2-BD59-A6C34878D82A}">
                    <a16:rowId xmlns:a16="http://schemas.microsoft.com/office/drawing/2014/main" val="3116005047"/>
                  </a:ext>
                </a:extLst>
              </a:tr>
              <a:tr h="0">
                <a:tc>
                  <a:txBody>
                    <a:bodyPr/>
                    <a:lstStyle/>
                    <a:p>
                      <a:pPr algn="ctr" fontAlgn="t"/>
                      <a:r>
                        <a:rPr lang="en-US" sz="2800" dirty="0">
                          <a:effectLst/>
                        </a:rPr>
                        <a:t>content</a:t>
                      </a:r>
                    </a:p>
                  </a:txBody>
                  <a:tcPr marL="36999" marR="11562" marT="16187" marB="16187">
                    <a:lnL w="6350" cap="flat" cmpd="sng" algn="ctr">
                      <a:solidFill>
                        <a:srgbClr val="D4D4D4"/>
                      </a:solidFill>
                      <a:prstDash val="solid"/>
                      <a:round/>
                      <a:headEnd type="none" w="med" len="med"/>
                      <a:tailEnd type="none" w="med" len="med"/>
                    </a:lnL>
                    <a:lnR w="6350" cap="flat" cmpd="sng" algn="ctr">
                      <a:solidFill>
                        <a:srgbClr val="D4D4D4"/>
                      </a:solidFill>
                      <a:prstDash val="solid"/>
                      <a:round/>
                      <a:headEnd type="none" w="med" len="med"/>
                      <a:tailEnd type="none" w="med" len="med"/>
                    </a:lnR>
                    <a:lnT w="6350" cap="flat" cmpd="sng" algn="ctr">
                      <a:solidFill>
                        <a:srgbClr val="D4D4D4"/>
                      </a:solidFill>
                      <a:prstDash val="solid"/>
                      <a:round/>
                      <a:headEnd type="none" w="med" len="med"/>
                      <a:tailEnd type="none" w="med" len="med"/>
                    </a:lnT>
                    <a:lnB w="6350" cap="flat" cmpd="sng" algn="ctr">
                      <a:solidFill>
                        <a:srgbClr val="D4D4D4"/>
                      </a:solidFill>
                      <a:prstDash val="solid"/>
                      <a:round/>
                      <a:headEnd type="none" w="med" len="med"/>
                      <a:tailEnd type="none" w="med" len="med"/>
                    </a:lnB>
                    <a:solidFill>
                      <a:srgbClr val="FFFFFF"/>
                    </a:solidFill>
                  </a:tcPr>
                </a:tc>
                <a:tc>
                  <a:txBody>
                    <a:bodyPr/>
                    <a:lstStyle/>
                    <a:p>
                      <a:pPr algn="l" fontAlgn="t"/>
                      <a:r>
                        <a:rPr lang="zh-CN" altLang="en-US" sz="2800" dirty="0">
                          <a:effectLst/>
                        </a:rPr>
                        <a:t>返回响应的内容，以字节为单位</a:t>
                      </a:r>
                    </a:p>
                  </a:txBody>
                  <a:tcPr marL="11562" marR="11562" marT="16187" marB="16187">
                    <a:lnL w="6350" cap="flat" cmpd="sng" algn="ctr">
                      <a:solidFill>
                        <a:srgbClr val="D4D4D4"/>
                      </a:solidFill>
                      <a:prstDash val="solid"/>
                      <a:round/>
                      <a:headEnd type="none" w="med" len="med"/>
                      <a:tailEnd type="none" w="med" len="med"/>
                    </a:lnL>
                    <a:lnR w="6350" cap="flat" cmpd="sng" algn="ctr">
                      <a:solidFill>
                        <a:srgbClr val="D4D4D4"/>
                      </a:solidFill>
                      <a:prstDash val="solid"/>
                      <a:round/>
                      <a:headEnd type="none" w="med" len="med"/>
                      <a:tailEnd type="none" w="med" len="med"/>
                    </a:lnR>
                    <a:lnT w="6350" cap="flat" cmpd="sng" algn="ctr">
                      <a:solidFill>
                        <a:srgbClr val="D4D4D4"/>
                      </a:solidFill>
                      <a:prstDash val="solid"/>
                      <a:round/>
                      <a:headEnd type="none" w="med" len="med"/>
                      <a:tailEnd type="none" w="med" len="med"/>
                    </a:lnT>
                    <a:lnB w="6350"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3682577295"/>
                  </a:ext>
                </a:extLst>
              </a:tr>
              <a:tr h="0">
                <a:tc>
                  <a:txBody>
                    <a:bodyPr/>
                    <a:lstStyle/>
                    <a:p>
                      <a:pPr algn="ctr" fontAlgn="t"/>
                      <a:r>
                        <a:rPr lang="en-US" sz="2800" dirty="0" err="1">
                          <a:effectLst/>
                        </a:rPr>
                        <a:t>json</a:t>
                      </a:r>
                      <a:r>
                        <a:rPr lang="en-US" sz="2800" dirty="0">
                          <a:effectLst/>
                        </a:rPr>
                        <a:t>()</a:t>
                      </a:r>
                    </a:p>
                  </a:txBody>
                  <a:tcPr marL="36999" marR="11562" marT="16187" marB="16187">
                    <a:lnL w="6350" cap="flat" cmpd="sng" algn="ctr">
                      <a:solidFill>
                        <a:srgbClr val="D4D4D4"/>
                      </a:solidFill>
                      <a:prstDash val="solid"/>
                      <a:round/>
                      <a:headEnd type="none" w="med" len="med"/>
                      <a:tailEnd type="none" w="med" len="med"/>
                    </a:lnL>
                    <a:lnR w="6350" cap="flat" cmpd="sng" algn="ctr">
                      <a:solidFill>
                        <a:srgbClr val="D4D4D4"/>
                      </a:solidFill>
                      <a:prstDash val="solid"/>
                      <a:round/>
                      <a:headEnd type="none" w="med" len="med"/>
                      <a:tailEnd type="none" w="med" len="med"/>
                    </a:lnR>
                    <a:lnT w="6350" cap="flat" cmpd="sng" algn="ctr">
                      <a:solidFill>
                        <a:srgbClr val="D4D4D4"/>
                      </a:solidFill>
                      <a:prstDash val="solid"/>
                      <a:round/>
                      <a:headEnd type="none" w="med" len="med"/>
                      <a:tailEnd type="none" w="med" len="med"/>
                    </a:lnT>
                    <a:lnB w="6350" cap="flat" cmpd="sng" algn="ctr">
                      <a:solidFill>
                        <a:srgbClr val="D4D4D4"/>
                      </a:solidFill>
                      <a:prstDash val="solid"/>
                      <a:round/>
                      <a:headEnd type="none" w="med" len="med"/>
                      <a:tailEnd type="none" w="med" len="med"/>
                    </a:lnB>
                    <a:solidFill>
                      <a:srgbClr val="FFFFFF"/>
                    </a:solidFill>
                  </a:tcPr>
                </a:tc>
                <a:tc>
                  <a:txBody>
                    <a:bodyPr/>
                    <a:lstStyle/>
                    <a:p>
                      <a:pPr algn="l" fontAlgn="t"/>
                      <a:r>
                        <a:rPr lang="zh-CN" altLang="en-US" sz="2800" dirty="0">
                          <a:effectLst/>
                        </a:rPr>
                        <a:t>返回</a:t>
                      </a:r>
                      <a:r>
                        <a:rPr lang="en-US" altLang="zh-CN" sz="2800" dirty="0">
                          <a:effectLst/>
                        </a:rPr>
                        <a:t>JSON</a:t>
                      </a:r>
                      <a:r>
                        <a:rPr lang="zh-CN" altLang="en-US" sz="2800" dirty="0">
                          <a:effectLst/>
                        </a:rPr>
                        <a:t>对象结果（如果结果以</a:t>
                      </a:r>
                      <a:r>
                        <a:rPr lang="en-US" altLang="zh-CN" sz="2800" dirty="0">
                          <a:effectLst/>
                        </a:rPr>
                        <a:t>JSON</a:t>
                      </a:r>
                      <a:r>
                        <a:rPr lang="zh-CN" altLang="en-US" sz="2800" dirty="0">
                          <a:effectLst/>
                        </a:rPr>
                        <a:t>格式写入，如果不是则引发错误）</a:t>
                      </a:r>
                    </a:p>
                  </a:txBody>
                  <a:tcPr marL="11562" marR="11562" marT="16187" marB="16187">
                    <a:lnL w="6350" cap="flat" cmpd="sng" algn="ctr">
                      <a:solidFill>
                        <a:srgbClr val="D4D4D4"/>
                      </a:solidFill>
                      <a:prstDash val="solid"/>
                      <a:round/>
                      <a:headEnd type="none" w="med" len="med"/>
                      <a:tailEnd type="none" w="med" len="med"/>
                    </a:lnL>
                    <a:lnR w="6350" cap="flat" cmpd="sng" algn="ctr">
                      <a:solidFill>
                        <a:srgbClr val="D4D4D4"/>
                      </a:solidFill>
                      <a:prstDash val="solid"/>
                      <a:round/>
                      <a:headEnd type="none" w="med" len="med"/>
                      <a:tailEnd type="none" w="med" len="med"/>
                    </a:lnR>
                    <a:lnT w="6350" cap="flat" cmpd="sng" algn="ctr">
                      <a:solidFill>
                        <a:srgbClr val="D4D4D4"/>
                      </a:solidFill>
                      <a:prstDash val="solid"/>
                      <a:round/>
                      <a:headEnd type="none" w="med" len="med"/>
                      <a:tailEnd type="none" w="med" len="med"/>
                    </a:lnT>
                    <a:lnB w="6350"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221203522"/>
                  </a:ext>
                </a:extLst>
              </a:tr>
              <a:tr h="0">
                <a:tc>
                  <a:txBody>
                    <a:bodyPr/>
                    <a:lstStyle/>
                    <a:p>
                      <a:pPr algn="ctr" fontAlgn="t"/>
                      <a:r>
                        <a:rPr lang="en-US" sz="2800">
                          <a:effectLst/>
                        </a:rPr>
                        <a:t>ok</a:t>
                      </a:r>
                    </a:p>
                  </a:txBody>
                  <a:tcPr marL="36999" marR="11562" marT="16187" marB="16187">
                    <a:lnL w="6350" cap="flat" cmpd="sng" algn="ctr">
                      <a:solidFill>
                        <a:srgbClr val="D4D4D4"/>
                      </a:solidFill>
                      <a:prstDash val="solid"/>
                      <a:round/>
                      <a:headEnd type="none" w="med" len="med"/>
                      <a:tailEnd type="none" w="med" len="med"/>
                    </a:lnL>
                    <a:lnR w="6350" cap="flat" cmpd="sng" algn="ctr">
                      <a:solidFill>
                        <a:srgbClr val="D4D4D4"/>
                      </a:solidFill>
                      <a:prstDash val="solid"/>
                      <a:round/>
                      <a:headEnd type="none" w="med" len="med"/>
                      <a:tailEnd type="none" w="med" len="med"/>
                    </a:lnR>
                    <a:lnT w="6350" cap="flat" cmpd="sng" algn="ctr">
                      <a:solidFill>
                        <a:srgbClr val="D4D4D4"/>
                      </a:solidFill>
                      <a:prstDash val="solid"/>
                      <a:round/>
                      <a:headEnd type="none" w="med" len="med"/>
                      <a:tailEnd type="none" w="med" len="med"/>
                    </a:lnT>
                    <a:lnB w="6350" cap="flat" cmpd="sng" algn="ctr">
                      <a:solidFill>
                        <a:srgbClr val="D4D4D4"/>
                      </a:solidFill>
                      <a:prstDash val="solid"/>
                      <a:round/>
                      <a:headEnd type="none" w="med" len="med"/>
                      <a:tailEnd type="none" w="med" len="med"/>
                    </a:lnB>
                    <a:solidFill>
                      <a:srgbClr val="F6F4F0"/>
                    </a:solidFill>
                  </a:tcPr>
                </a:tc>
                <a:tc>
                  <a:txBody>
                    <a:bodyPr/>
                    <a:lstStyle/>
                    <a:p>
                      <a:pPr algn="l" fontAlgn="t"/>
                      <a:r>
                        <a:rPr lang="zh-CN" altLang="en-US" sz="2800" dirty="0">
                          <a:effectLst/>
                        </a:rPr>
                        <a:t>如果</a:t>
                      </a:r>
                      <a:r>
                        <a:rPr lang="en-US" sz="2800" dirty="0" err="1">
                          <a:effectLst/>
                        </a:rPr>
                        <a:t>status_code</a:t>
                      </a:r>
                      <a:r>
                        <a:rPr lang="zh-CN" altLang="en-US" sz="2800" dirty="0">
                          <a:effectLst/>
                        </a:rPr>
                        <a:t>小于</a:t>
                      </a:r>
                      <a:r>
                        <a:rPr lang="en-US" altLang="zh-CN" sz="2800" dirty="0">
                          <a:effectLst/>
                        </a:rPr>
                        <a:t>200</a:t>
                      </a:r>
                      <a:r>
                        <a:rPr lang="zh-CN" altLang="en-US" sz="2800" dirty="0">
                          <a:effectLst/>
                        </a:rPr>
                        <a:t>则返回</a:t>
                      </a:r>
                      <a:r>
                        <a:rPr lang="en-US" sz="2800" dirty="0">
                          <a:effectLst/>
                        </a:rPr>
                        <a:t>True，</a:t>
                      </a:r>
                      <a:r>
                        <a:rPr lang="zh-CN" altLang="en-US" sz="2800" dirty="0">
                          <a:effectLst/>
                        </a:rPr>
                        <a:t>否则返回</a:t>
                      </a:r>
                      <a:r>
                        <a:rPr lang="en-US" sz="2800" dirty="0">
                          <a:effectLst/>
                        </a:rPr>
                        <a:t>False</a:t>
                      </a:r>
                    </a:p>
                  </a:txBody>
                  <a:tcPr marL="11562" marR="11562" marT="16187" marB="16187">
                    <a:lnL w="6350" cap="flat" cmpd="sng" algn="ctr">
                      <a:solidFill>
                        <a:srgbClr val="D4D4D4"/>
                      </a:solidFill>
                      <a:prstDash val="solid"/>
                      <a:round/>
                      <a:headEnd type="none" w="med" len="med"/>
                      <a:tailEnd type="none" w="med" len="med"/>
                    </a:lnL>
                    <a:lnR w="6350" cap="flat" cmpd="sng" algn="ctr">
                      <a:solidFill>
                        <a:srgbClr val="D4D4D4"/>
                      </a:solidFill>
                      <a:prstDash val="solid"/>
                      <a:round/>
                      <a:headEnd type="none" w="med" len="med"/>
                      <a:tailEnd type="none" w="med" len="med"/>
                    </a:lnR>
                    <a:lnT w="6350" cap="flat" cmpd="sng" algn="ctr">
                      <a:solidFill>
                        <a:srgbClr val="D4D4D4"/>
                      </a:solidFill>
                      <a:prstDash val="solid"/>
                      <a:round/>
                      <a:headEnd type="none" w="med" len="med"/>
                      <a:tailEnd type="none" w="med" len="med"/>
                    </a:lnT>
                    <a:lnB w="6350"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413972093"/>
                  </a:ext>
                </a:extLst>
              </a:tr>
              <a:tr h="0">
                <a:tc>
                  <a:txBody>
                    <a:bodyPr/>
                    <a:lstStyle/>
                    <a:p>
                      <a:pPr algn="ctr" fontAlgn="t"/>
                      <a:r>
                        <a:rPr lang="en-US" sz="2800">
                          <a:effectLst/>
                        </a:rPr>
                        <a:t>reason</a:t>
                      </a:r>
                    </a:p>
                  </a:txBody>
                  <a:tcPr marL="36999" marR="11562" marT="16187" marB="16187">
                    <a:lnL w="6350" cap="flat" cmpd="sng" algn="ctr">
                      <a:solidFill>
                        <a:srgbClr val="D4D4D4"/>
                      </a:solidFill>
                      <a:prstDash val="solid"/>
                      <a:round/>
                      <a:headEnd type="none" w="med" len="med"/>
                      <a:tailEnd type="none" w="med" len="med"/>
                    </a:lnL>
                    <a:lnR w="6350" cap="flat" cmpd="sng" algn="ctr">
                      <a:solidFill>
                        <a:srgbClr val="D4D4D4"/>
                      </a:solidFill>
                      <a:prstDash val="solid"/>
                      <a:round/>
                      <a:headEnd type="none" w="med" len="med"/>
                      <a:tailEnd type="none" w="med" len="med"/>
                    </a:lnR>
                    <a:lnT w="6350" cap="flat" cmpd="sng" algn="ctr">
                      <a:solidFill>
                        <a:srgbClr val="D4D4D4"/>
                      </a:solidFill>
                      <a:prstDash val="solid"/>
                      <a:round/>
                      <a:headEnd type="none" w="med" len="med"/>
                      <a:tailEnd type="none" w="med" len="med"/>
                    </a:lnT>
                    <a:lnB w="6350" cap="flat" cmpd="sng" algn="ctr">
                      <a:solidFill>
                        <a:srgbClr val="D4D4D4"/>
                      </a:solidFill>
                      <a:prstDash val="solid"/>
                      <a:round/>
                      <a:headEnd type="none" w="med" len="med"/>
                      <a:tailEnd type="none" w="med" len="med"/>
                    </a:lnB>
                    <a:solidFill>
                      <a:srgbClr val="F6F4F0"/>
                    </a:solidFill>
                  </a:tcPr>
                </a:tc>
                <a:tc>
                  <a:txBody>
                    <a:bodyPr/>
                    <a:lstStyle/>
                    <a:p>
                      <a:pPr algn="l" fontAlgn="t"/>
                      <a:r>
                        <a:rPr lang="zh-CN" altLang="en-US" sz="2800" dirty="0">
                          <a:effectLst/>
                        </a:rPr>
                        <a:t>返回与状态代码对应的文本</a:t>
                      </a:r>
                    </a:p>
                  </a:txBody>
                  <a:tcPr marL="11562" marR="11562" marT="16187" marB="16187">
                    <a:lnL w="6350" cap="flat" cmpd="sng" algn="ctr">
                      <a:solidFill>
                        <a:srgbClr val="D4D4D4"/>
                      </a:solidFill>
                      <a:prstDash val="solid"/>
                      <a:round/>
                      <a:headEnd type="none" w="med" len="med"/>
                      <a:tailEnd type="none" w="med" len="med"/>
                    </a:lnL>
                    <a:lnR w="6350" cap="flat" cmpd="sng" algn="ctr">
                      <a:solidFill>
                        <a:srgbClr val="D4D4D4"/>
                      </a:solidFill>
                      <a:prstDash val="solid"/>
                      <a:round/>
                      <a:headEnd type="none" w="med" len="med"/>
                      <a:tailEnd type="none" w="med" len="med"/>
                    </a:lnR>
                    <a:lnT w="6350" cap="flat" cmpd="sng" algn="ctr">
                      <a:solidFill>
                        <a:srgbClr val="D4D4D4"/>
                      </a:solidFill>
                      <a:prstDash val="solid"/>
                      <a:round/>
                      <a:headEnd type="none" w="med" len="med"/>
                      <a:tailEnd type="none" w="med" len="med"/>
                    </a:lnT>
                    <a:lnB w="6350"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1786745276"/>
                  </a:ext>
                </a:extLst>
              </a:tr>
              <a:tr h="0">
                <a:tc>
                  <a:txBody>
                    <a:bodyPr/>
                    <a:lstStyle/>
                    <a:p>
                      <a:pPr algn="ctr" fontAlgn="t"/>
                      <a:r>
                        <a:rPr lang="en-US" sz="2800">
                          <a:effectLst/>
                        </a:rPr>
                        <a:t>status_code</a:t>
                      </a:r>
                    </a:p>
                  </a:txBody>
                  <a:tcPr marL="36999" marR="11562" marT="16187" marB="16187">
                    <a:lnL w="6350" cap="flat" cmpd="sng" algn="ctr">
                      <a:solidFill>
                        <a:srgbClr val="D4D4D4"/>
                      </a:solidFill>
                      <a:prstDash val="solid"/>
                      <a:round/>
                      <a:headEnd type="none" w="med" len="med"/>
                      <a:tailEnd type="none" w="med" len="med"/>
                    </a:lnL>
                    <a:lnR w="6350" cap="flat" cmpd="sng" algn="ctr">
                      <a:solidFill>
                        <a:srgbClr val="D4D4D4"/>
                      </a:solidFill>
                      <a:prstDash val="solid"/>
                      <a:round/>
                      <a:headEnd type="none" w="med" len="med"/>
                      <a:tailEnd type="none" w="med" len="med"/>
                    </a:lnR>
                    <a:lnT w="6350" cap="flat" cmpd="sng" algn="ctr">
                      <a:solidFill>
                        <a:srgbClr val="D4D4D4"/>
                      </a:solidFill>
                      <a:prstDash val="solid"/>
                      <a:round/>
                      <a:headEnd type="none" w="med" len="med"/>
                      <a:tailEnd type="none" w="med" len="med"/>
                    </a:lnT>
                    <a:lnB w="6350" cap="flat" cmpd="sng" algn="ctr">
                      <a:solidFill>
                        <a:srgbClr val="D4D4D4"/>
                      </a:solidFill>
                      <a:prstDash val="solid"/>
                      <a:round/>
                      <a:headEnd type="none" w="med" len="med"/>
                      <a:tailEnd type="none" w="med" len="med"/>
                    </a:lnB>
                    <a:solidFill>
                      <a:srgbClr val="F6F4F0"/>
                    </a:solidFill>
                  </a:tcPr>
                </a:tc>
                <a:tc>
                  <a:txBody>
                    <a:bodyPr/>
                    <a:lstStyle/>
                    <a:p>
                      <a:pPr algn="l" fontAlgn="t"/>
                      <a:r>
                        <a:rPr lang="zh-CN" altLang="en-US" sz="2800" dirty="0">
                          <a:effectLst/>
                        </a:rPr>
                        <a:t>返回一个表示状态的数字（</a:t>
                      </a:r>
                      <a:r>
                        <a:rPr lang="en-US" altLang="zh-CN" sz="2800" dirty="0">
                          <a:effectLst/>
                        </a:rPr>
                        <a:t>200</a:t>
                      </a:r>
                      <a:r>
                        <a:rPr lang="zh-CN" altLang="en-US" sz="2800" dirty="0">
                          <a:effectLst/>
                        </a:rPr>
                        <a:t>表示正常，</a:t>
                      </a:r>
                      <a:r>
                        <a:rPr lang="en-US" altLang="zh-CN" sz="2800" dirty="0">
                          <a:effectLst/>
                        </a:rPr>
                        <a:t>404</a:t>
                      </a:r>
                      <a:r>
                        <a:rPr lang="zh-CN" altLang="en-US" sz="2800" dirty="0">
                          <a:effectLst/>
                        </a:rPr>
                        <a:t>未找到）</a:t>
                      </a:r>
                    </a:p>
                  </a:txBody>
                  <a:tcPr marL="11562" marR="11562" marT="16187" marB="16187">
                    <a:lnL w="6350" cap="flat" cmpd="sng" algn="ctr">
                      <a:solidFill>
                        <a:srgbClr val="D4D4D4"/>
                      </a:solidFill>
                      <a:prstDash val="solid"/>
                      <a:round/>
                      <a:headEnd type="none" w="med" len="med"/>
                      <a:tailEnd type="none" w="med" len="med"/>
                    </a:lnL>
                    <a:lnR w="6350" cap="flat" cmpd="sng" algn="ctr">
                      <a:solidFill>
                        <a:srgbClr val="D4D4D4"/>
                      </a:solidFill>
                      <a:prstDash val="solid"/>
                      <a:round/>
                      <a:headEnd type="none" w="med" len="med"/>
                      <a:tailEnd type="none" w="med" len="med"/>
                    </a:lnR>
                    <a:lnT w="6350" cap="flat" cmpd="sng" algn="ctr">
                      <a:solidFill>
                        <a:srgbClr val="D4D4D4"/>
                      </a:solidFill>
                      <a:prstDash val="solid"/>
                      <a:round/>
                      <a:headEnd type="none" w="med" len="med"/>
                      <a:tailEnd type="none" w="med" len="med"/>
                    </a:lnT>
                    <a:lnB w="6350"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1024320525"/>
                  </a:ext>
                </a:extLst>
              </a:tr>
              <a:tr h="0">
                <a:tc>
                  <a:txBody>
                    <a:bodyPr/>
                    <a:lstStyle/>
                    <a:p>
                      <a:pPr algn="ctr" fontAlgn="t"/>
                      <a:r>
                        <a:rPr lang="en-US" sz="2800">
                          <a:effectLst/>
                        </a:rPr>
                        <a:t>text</a:t>
                      </a:r>
                    </a:p>
                  </a:txBody>
                  <a:tcPr marL="36999" marR="11562" marT="16187" marB="16187">
                    <a:lnL w="6350" cap="flat" cmpd="sng" algn="ctr">
                      <a:solidFill>
                        <a:srgbClr val="D4D4D4"/>
                      </a:solidFill>
                      <a:prstDash val="solid"/>
                      <a:round/>
                      <a:headEnd type="none" w="med" len="med"/>
                      <a:tailEnd type="none" w="med" len="med"/>
                    </a:lnL>
                    <a:lnR w="6350" cap="flat" cmpd="sng" algn="ctr">
                      <a:solidFill>
                        <a:srgbClr val="D4D4D4"/>
                      </a:solidFill>
                      <a:prstDash val="solid"/>
                      <a:round/>
                      <a:headEnd type="none" w="med" len="med"/>
                      <a:tailEnd type="none" w="med" len="med"/>
                    </a:lnR>
                    <a:lnT w="6350" cap="flat" cmpd="sng" algn="ctr">
                      <a:solidFill>
                        <a:srgbClr val="D4D4D4"/>
                      </a:solidFill>
                      <a:prstDash val="solid"/>
                      <a:round/>
                      <a:headEnd type="none" w="med" len="med"/>
                      <a:tailEnd type="none" w="med" len="med"/>
                    </a:lnT>
                    <a:lnB w="6350" cap="flat" cmpd="sng" algn="ctr">
                      <a:solidFill>
                        <a:srgbClr val="D4D4D4"/>
                      </a:solidFill>
                      <a:prstDash val="solid"/>
                      <a:round/>
                      <a:headEnd type="none" w="med" len="med"/>
                      <a:tailEnd type="none" w="med" len="med"/>
                    </a:lnB>
                    <a:solidFill>
                      <a:srgbClr val="FFFFFF"/>
                    </a:solidFill>
                  </a:tcPr>
                </a:tc>
                <a:tc>
                  <a:txBody>
                    <a:bodyPr/>
                    <a:lstStyle/>
                    <a:p>
                      <a:pPr algn="l" fontAlgn="t"/>
                      <a:r>
                        <a:rPr lang="zh-CN" altLang="en-US" sz="2800" dirty="0">
                          <a:effectLst/>
                        </a:rPr>
                        <a:t>以</a:t>
                      </a:r>
                      <a:r>
                        <a:rPr lang="en-US" altLang="zh-CN" sz="2800" dirty="0" err="1">
                          <a:effectLst/>
                        </a:rPr>
                        <a:t>unicode</a:t>
                      </a:r>
                      <a:r>
                        <a:rPr lang="zh-CN" altLang="en-US" sz="2800" dirty="0">
                          <a:effectLst/>
                        </a:rPr>
                        <a:t>形式返回响应的内容</a:t>
                      </a:r>
                    </a:p>
                  </a:txBody>
                  <a:tcPr marL="11562" marR="11562" marT="16187" marB="16187">
                    <a:lnL w="6350" cap="flat" cmpd="sng" algn="ctr">
                      <a:solidFill>
                        <a:srgbClr val="D4D4D4"/>
                      </a:solidFill>
                      <a:prstDash val="solid"/>
                      <a:round/>
                      <a:headEnd type="none" w="med" len="med"/>
                      <a:tailEnd type="none" w="med" len="med"/>
                    </a:lnL>
                    <a:lnR w="6350" cap="flat" cmpd="sng" algn="ctr">
                      <a:solidFill>
                        <a:srgbClr val="D4D4D4"/>
                      </a:solidFill>
                      <a:prstDash val="solid"/>
                      <a:round/>
                      <a:headEnd type="none" w="med" len="med"/>
                      <a:tailEnd type="none" w="med" len="med"/>
                    </a:lnR>
                    <a:lnT w="6350" cap="flat" cmpd="sng" algn="ctr">
                      <a:solidFill>
                        <a:srgbClr val="D4D4D4"/>
                      </a:solidFill>
                      <a:prstDash val="solid"/>
                      <a:round/>
                      <a:headEnd type="none" w="med" len="med"/>
                      <a:tailEnd type="none" w="med" len="med"/>
                    </a:lnT>
                    <a:lnB w="6350"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364093725"/>
                  </a:ext>
                </a:extLst>
              </a:tr>
            </a:tbl>
          </a:graphicData>
        </a:graphic>
      </p:graphicFrame>
    </p:spTree>
    <p:extLst>
      <p:ext uri="{BB962C8B-B14F-4D97-AF65-F5344CB8AC3E}">
        <p14:creationId xmlns:p14="http://schemas.microsoft.com/office/powerpoint/2010/main" val="1655554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04A9BA-B8A8-4814-BD1C-26DE0047EC62}"/>
              </a:ext>
            </a:extLst>
          </p:cNvPr>
          <p:cNvSpPr>
            <a:spLocks noGrp="1"/>
          </p:cNvSpPr>
          <p:nvPr>
            <p:ph type="title"/>
          </p:nvPr>
        </p:nvSpPr>
        <p:spPr/>
        <p:txBody>
          <a:bodyPr/>
          <a:lstStyle/>
          <a:p>
            <a:r>
              <a:rPr lang="zh-CN" altLang="en-US" dirty="0"/>
              <a:t>例：</a:t>
            </a:r>
            <a:r>
              <a:rPr lang="en-US" altLang="zh-CN" dirty="0"/>
              <a:t>Get</a:t>
            </a:r>
            <a:r>
              <a:rPr lang="zh-CN" altLang="en-US" dirty="0"/>
              <a:t>请求获取网页源码</a:t>
            </a:r>
          </a:p>
        </p:txBody>
      </p:sp>
      <p:pic>
        <p:nvPicPr>
          <p:cNvPr id="5" name="内容占位符 4">
            <a:extLst>
              <a:ext uri="{FF2B5EF4-FFF2-40B4-BE49-F238E27FC236}">
                <a16:creationId xmlns:a16="http://schemas.microsoft.com/office/drawing/2014/main" id="{BB11565D-995D-4466-B8F7-03E23FB0B708}"/>
              </a:ext>
            </a:extLst>
          </p:cNvPr>
          <p:cNvPicPr>
            <a:picLocks noGrp="1" noChangeAspect="1"/>
          </p:cNvPicPr>
          <p:nvPr>
            <p:ph idx="1"/>
          </p:nvPr>
        </p:nvPicPr>
        <p:blipFill>
          <a:blip r:embed="rId3"/>
          <a:stretch>
            <a:fillRect/>
          </a:stretch>
        </p:blipFill>
        <p:spPr>
          <a:xfrm>
            <a:off x="761562" y="1797681"/>
            <a:ext cx="6927057" cy="4576002"/>
          </a:xfrm>
        </p:spPr>
      </p:pic>
      <p:sp>
        <p:nvSpPr>
          <p:cNvPr id="7" name="文本框 6">
            <a:extLst>
              <a:ext uri="{FF2B5EF4-FFF2-40B4-BE49-F238E27FC236}">
                <a16:creationId xmlns:a16="http://schemas.microsoft.com/office/drawing/2014/main" id="{B603E885-6A2A-44F5-809B-EED7F68B3825}"/>
              </a:ext>
            </a:extLst>
          </p:cNvPr>
          <p:cNvSpPr txBox="1"/>
          <p:nvPr/>
        </p:nvSpPr>
        <p:spPr>
          <a:xfrm>
            <a:off x="6096000" y="3388866"/>
            <a:ext cx="4927466" cy="523220"/>
          </a:xfrm>
          <a:prstGeom prst="rect">
            <a:avLst/>
          </a:prstGeom>
          <a:noFill/>
        </p:spPr>
        <p:txBody>
          <a:bodyPr wrap="square">
            <a:spAutoFit/>
          </a:bodyPr>
          <a:lstStyle/>
          <a:p>
            <a:r>
              <a:rPr lang="zh-CN" altLang="en-US" sz="2800" dirty="0">
                <a:solidFill>
                  <a:srgbClr val="1010FF"/>
                </a:solidFill>
              </a:rPr>
              <a:t>&lt;Response [200]&gt;</a:t>
            </a:r>
          </a:p>
        </p:txBody>
      </p:sp>
      <p:sp>
        <p:nvSpPr>
          <p:cNvPr id="9" name="文本框 8">
            <a:extLst>
              <a:ext uri="{FF2B5EF4-FFF2-40B4-BE49-F238E27FC236}">
                <a16:creationId xmlns:a16="http://schemas.microsoft.com/office/drawing/2014/main" id="{16ED9773-2431-4A8A-9549-C7109C6FF6E7}"/>
              </a:ext>
            </a:extLst>
          </p:cNvPr>
          <p:cNvSpPr txBox="1"/>
          <p:nvPr/>
        </p:nvSpPr>
        <p:spPr>
          <a:xfrm>
            <a:off x="6096000" y="4189684"/>
            <a:ext cx="5679094" cy="523220"/>
          </a:xfrm>
          <a:prstGeom prst="rect">
            <a:avLst/>
          </a:prstGeom>
          <a:noFill/>
        </p:spPr>
        <p:txBody>
          <a:bodyPr wrap="square">
            <a:spAutoFit/>
          </a:bodyPr>
          <a:lstStyle/>
          <a:p>
            <a:r>
              <a:rPr lang="zh-CN" altLang="en-US" sz="2800" dirty="0">
                <a:solidFill>
                  <a:srgbClr val="1010FF"/>
                </a:solidFill>
              </a:rPr>
              <a:t>b'&lt;!DOCTYPE html&gt;\n&lt;html&gt;\n</a:t>
            </a:r>
            <a:r>
              <a:rPr lang="en-US" altLang="zh-CN" sz="2800" dirty="0">
                <a:solidFill>
                  <a:srgbClr val="1010FF"/>
                </a:solidFill>
              </a:rPr>
              <a:t>……</a:t>
            </a:r>
            <a:r>
              <a:rPr lang="zh-CN" altLang="en-US" sz="2800" dirty="0">
                <a:solidFill>
                  <a:srgbClr val="1010FF"/>
                </a:solidFill>
              </a:rPr>
              <a:t>'</a:t>
            </a:r>
          </a:p>
        </p:txBody>
      </p:sp>
      <p:sp>
        <p:nvSpPr>
          <p:cNvPr id="11" name="文本框 10">
            <a:extLst>
              <a:ext uri="{FF2B5EF4-FFF2-40B4-BE49-F238E27FC236}">
                <a16:creationId xmlns:a16="http://schemas.microsoft.com/office/drawing/2014/main" id="{3B4D4C9A-4A50-44A1-8424-001D74207812}"/>
              </a:ext>
            </a:extLst>
          </p:cNvPr>
          <p:cNvSpPr txBox="1"/>
          <p:nvPr/>
        </p:nvSpPr>
        <p:spPr>
          <a:xfrm>
            <a:off x="6152451" y="4873608"/>
            <a:ext cx="4814563" cy="1938992"/>
          </a:xfrm>
          <a:prstGeom prst="rect">
            <a:avLst/>
          </a:prstGeom>
          <a:noFill/>
        </p:spPr>
        <p:txBody>
          <a:bodyPr wrap="square">
            <a:spAutoFit/>
          </a:bodyPr>
          <a:lstStyle/>
          <a:p>
            <a:r>
              <a:rPr lang="en-US" altLang="zh-CN" sz="2400" dirty="0">
                <a:solidFill>
                  <a:srgbClr val="1010FF"/>
                </a:solidFill>
              </a:rPr>
              <a:t>&lt;!DOCTYPE html&gt;</a:t>
            </a:r>
          </a:p>
          <a:p>
            <a:r>
              <a:rPr lang="en-US" altLang="zh-CN" sz="2400" dirty="0">
                <a:solidFill>
                  <a:srgbClr val="1010FF"/>
                </a:solidFill>
              </a:rPr>
              <a:t>&lt;html&gt;</a:t>
            </a:r>
          </a:p>
          <a:p>
            <a:r>
              <a:rPr lang="en-US" altLang="zh-CN" sz="2400" dirty="0">
                <a:solidFill>
                  <a:srgbClr val="1010FF"/>
                </a:solidFill>
              </a:rPr>
              <a:t>……</a:t>
            </a:r>
          </a:p>
          <a:p>
            <a:r>
              <a:rPr lang="en-US" altLang="zh-CN" sz="2400" dirty="0">
                <a:solidFill>
                  <a:srgbClr val="1010FF"/>
                </a:solidFill>
              </a:rPr>
              <a:t>&lt;title&gt;</a:t>
            </a:r>
            <a:r>
              <a:rPr lang="zh-CN" altLang="en-US" sz="2400" dirty="0">
                <a:solidFill>
                  <a:srgbClr val="1010FF"/>
                </a:solidFill>
              </a:rPr>
              <a:t>武汉理工大学欢迎您</a:t>
            </a:r>
            <a:r>
              <a:rPr lang="en-US" altLang="zh-CN" sz="2400" dirty="0">
                <a:solidFill>
                  <a:srgbClr val="1010FF"/>
                </a:solidFill>
              </a:rPr>
              <a:t>&lt;/title&gt;</a:t>
            </a:r>
          </a:p>
          <a:p>
            <a:r>
              <a:rPr lang="en-US" altLang="zh-CN" sz="2400" dirty="0">
                <a:solidFill>
                  <a:srgbClr val="1010FF"/>
                </a:solidFill>
              </a:rPr>
              <a:t>……</a:t>
            </a:r>
            <a:endParaRPr lang="zh-CN" altLang="en-US" sz="2400" dirty="0">
              <a:solidFill>
                <a:srgbClr val="1010FF"/>
              </a:solidFill>
            </a:endParaRPr>
          </a:p>
        </p:txBody>
      </p:sp>
    </p:spTree>
    <p:extLst>
      <p:ext uri="{BB962C8B-B14F-4D97-AF65-F5344CB8AC3E}">
        <p14:creationId xmlns:p14="http://schemas.microsoft.com/office/powerpoint/2010/main" val="1914982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CA0461-1641-4113-8182-2E27363B9444}"/>
              </a:ext>
            </a:extLst>
          </p:cNvPr>
          <p:cNvSpPr>
            <a:spLocks noGrp="1"/>
          </p:cNvSpPr>
          <p:nvPr>
            <p:ph type="title"/>
          </p:nvPr>
        </p:nvSpPr>
        <p:spPr/>
        <p:txBody>
          <a:bodyPr/>
          <a:lstStyle/>
          <a:p>
            <a:r>
              <a:rPr lang="zh-CN" altLang="en-US" dirty="0"/>
              <a:t>例：</a:t>
            </a:r>
            <a:r>
              <a:rPr lang="en-US" altLang="zh-CN" dirty="0"/>
              <a:t>Get</a:t>
            </a:r>
            <a:r>
              <a:rPr lang="zh-CN" altLang="en-US" dirty="0"/>
              <a:t>请求获取图片文件</a:t>
            </a:r>
          </a:p>
        </p:txBody>
      </p:sp>
      <p:pic>
        <p:nvPicPr>
          <p:cNvPr id="5" name="内容占位符 4">
            <a:extLst>
              <a:ext uri="{FF2B5EF4-FFF2-40B4-BE49-F238E27FC236}">
                <a16:creationId xmlns:a16="http://schemas.microsoft.com/office/drawing/2014/main" id="{B87665D9-C8E8-4482-B009-BF02043B9717}"/>
              </a:ext>
            </a:extLst>
          </p:cNvPr>
          <p:cNvPicPr>
            <a:picLocks noGrp="1" noChangeAspect="1"/>
          </p:cNvPicPr>
          <p:nvPr>
            <p:ph idx="1"/>
          </p:nvPr>
        </p:nvPicPr>
        <p:blipFill>
          <a:blip r:embed="rId3"/>
          <a:stretch>
            <a:fillRect/>
          </a:stretch>
        </p:blipFill>
        <p:spPr>
          <a:xfrm>
            <a:off x="363845" y="2767233"/>
            <a:ext cx="11575856" cy="2005936"/>
          </a:xfrm>
        </p:spPr>
      </p:pic>
    </p:spTree>
    <p:extLst>
      <p:ext uri="{BB962C8B-B14F-4D97-AF65-F5344CB8AC3E}">
        <p14:creationId xmlns:p14="http://schemas.microsoft.com/office/powerpoint/2010/main" val="4144608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requests</a:t>
            </a:r>
            <a:r>
              <a:rPr lang="zh-CN" altLang="en-US" dirty="0"/>
              <a:t>实现</a:t>
            </a:r>
            <a:r>
              <a:rPr lang="en-US" altLang="zh-CN" dirty="0"/>
              <a:t>post</a:t>
            </a:r>
            <a:r>
              <a:rPr lang="zh-CN" altLang="en-US" dirty="0"/>
              <a:t>请求</a:t>
            </a:r>
          </a:p>
        </p:txBody>
      </p:sp>
      <p:sp>
        <p:nvSpPr>
          <p:cNvPr id="5" name="内容占位符 8">
            <a:extLst>
              <a:ext uri="{FF2B5EF4-FFF2-40B4-BE49-F238E27FC236}">
                <a16:creationId xmlns:a16="http://schemas.microsoft.com/office/drawing/2014/main" id="{1E18A0B3-7612-4185-B5E5-CFF4AA3DF7D4}"/>
              </a:ext>
            </a:extLst>
          </p:cNvPr>
          <p:cNvSpPr>
            <a:spLocks noGrp="1"/>
          </p:cNvSpPr>
          <p:nvPr>
            <p:ph idx="1"/>
          </p:nvPr>
        </p:nvSpPr>
        <p:spPr>
          <a:xfrm>
            <a:off x="1023938" y="2123227"/>
            <a:ext cx="9720262" cy="4149557"/>
          </a:xfrm>
        </p:spPr>
        <p:txBody>
          <a:bodyPr>
            <a:normAutofit fontScale="92500" lnSpcReduction="20000"/>
          </a:bodyPr>
          <a:lstStyle/>
          <a:p>
            <a:r>
              <a:rPr lang="en-US" altLang="zh-CN" sz="3200" dirty="0" err="1"/>
              <a:t>requests.post</a:t>
            </a:r>
            <a:r>
              <a:rPr lang="en-US" altLang="zh-CN" sz="3200" dirty="0"/>
              <a:t>(url, data={key: value}, </a:t>
            </a:r>
            <a:r>
              <a:rPr lang="en-US" altLang="zh-CN" sz="3200" dirty="0" err="1"/>
              <a:t>json</a:t>
            </a:r>
            <a:r>
              <a:rPr lang="en-US" altLang="zh-CN" sz="3200" dirty="0"/>
              <a:t>={key: value}, </a:t>
            </a:r>
            <a:r>
              <a:rPr lang="en-US" altLang="zh-CN" sz="3200" dirty="0" err="1"/>
              <a:t>args</a:t>
            </a:r>
            <a:r>
              <a:rPr lang="en-US" altLang="zh-CN" sz="3200" dirty="0"/>
              <a:t>)</a:t>
            </a:r>
          </a:p>
          <a:p>
            <a:r>
              <a:rPr lang="zh-CN" altLang="en-US" sz="3200" dirty="0"/>
              <a:t>常用参数说明：</a:t>
            </a:r>
            <a:endParaRPr lang="en-US" altLang="zh-CN" sz="3200" dirty="0"/>
          </a:p>
          <a:p>
            <a:pPr>
              <a:buFont typeface="Wingdings" panose="05000000000000000000" pitchFamily="2" charset="2"/>
              <a:buChar char="l"/>
            </a:pPr>
            <a:r>
              <a:rPr lang="en-US" altLang="zh-CN" sz="3200" dirty="0"/>
              <a:t>url</a:t>
            </a:r>
            <a:r>
              <a:rPr lang="zh-CN" altLang="en-US" sz="3200" dirty="0"/>
              <a:t>：请求的网址</a:t>
            </a:r>
          </a:p>
          <a:p>
            <a:pPr>
              <a:buFont typeface="Wingdings" panose="05000000000000000000" pitchFamily="2" charset="2"/>
              <a:buChar char="l"/>
            </a:pPr>
            <a:r>
              <a:rPr lang="en-US" altLang="zh-CN" sz="3200" dirty="0"/>
              <a:t>data</a:t>
            </a:r>
            <a:r>
              <a:rPr lang="zh-CN" altLang="en-US" sz="3200" dirty="0"/>
              <a:t>：字节或要发送到指定</a:t>
            </a:r>
            <a:r>
              <a:rPr lang="en-US" altLang="zh-CN" sz="3200" dirty="0"/>
              <a:t>URL</a:t>
            </a:r>
            <a:r>
              <a:rPr lang="zh-CN" altLang="en-US" sz="3200" dirty="0"/>
              <a:t>的文件对象</a:t>
            </a:r>
          </a:p>
          <a:p>
            <a:pPr>
              <a:buFont typeface="Wingdings" panose="05000000000000000000" pitchFamily="2" charset="2"/>
              <a:buChar char="l"/>
            </a:pPr>
            <a:r>
              <a:rPr lang="en-US" altLang="zh-CN" sz="3200" dirty="0" err="1"/>
              <a:t>json</a:t>
            </a:r>
            <a:r>
              <a:rPr lang="zh-CN" altLang="en-US" sz="3200" dirty="0"/>
              <a:t>：要发送到指定</a:t>
            </a:r>
            <a:r>
              <a:rPr lang="en-US" altLang="zh-CN" sz="3200" dirty="0"/>
              <a:t>URL</a:t>
            </a:r>
            <a:r>
              <a:rPr lang="zh-CN" altLang="en-US" sz="3200" dirty="0"/>
              <a:t>的</a:t>
            </a:r>
            <a:r>
              <a:rPr lang="en-US" altLang="zh-CN" sz="3200" dirty="0"/>
              <a:t>JSON</a:t>
            </a:r>
            <a:r>
              <a:rPr lang="zh-CN" altLang="en-US" sz="3200" dirty="0"/>
              <a:t>对象</a:t>
            </a:r>
          </a:p>
          <a:p>
            <a:pPr>
              <a:buFont typeface="Wingdings" panose="05000000000000000000" pitchFamily="2" charset="2"/>
              <a:buChar char="l"/>
            </a:pPr>
            <a:r>
              <a:rPr lang="en-US" altLang="zh-CN" sz="3200" dirty="0"/>
              <a:t>headers</a:t>
            </a:r>
            <a:r>
              <a:rPr lang="zh-CN" altLang="en-US" sz="3200" dirty="0"/>
              <a:t>：用于包装请求头信息。</a:t>
            </a:r>
          </a:p>
          <a:p>
            <a:pPr>
              <a:buFont typeface="Wingdings" panose="05000000000000000000" pitchFamily="2" charset="2"/>
              <a:buChar char="l"/>
            </a:pPr>
            <a:r>
              <a:rPr lang="en-US" altLang="zh-CN" sz="3200" dirty="0"/>
              <a:t>timeout</a:t>
            </a:r>
            <a:r>
              <a:rPr lang="zh-CN" altLang="en-US" sz="3200" dirty="0"/>
              <a:t>：超时时间，超过时间会抛出异常。</a:t>
            </a:r>
          </a:p>
          <a:p>
            <a:pPr marL="0" indent="0">
              <a:buNone/>
            </a:pPr>
            <a:r>
              <a:rPr lang="zh-CN" altLang="en-US" sz="3200" dirty="0"/>
              <a:t>返回一个</a:t>
            </a:r>
            <a:r>
              <a:rPr lang="en-US" altLang="zh-CN" sz="3200" dirty="0" err="1"/>
              <a:t>requests.Response</a:t>
            </a:r>
            <a:r>
              <a:rPr lang="zh-CN" altLang="en-US" sz="3200" dirty="0"/>
              <a:t>对象。</a:t>
            </a:r>
          </a:p>
        </p:txBody>
      </p:sp>
    </p:spTree>
    <p:extLst>
      <p:ext uri="{BB962C8B-B14F-4D97-AF65-F5344CB8AC3E}">
        <p14:creationId xmlns:p14="http://schemas.microsoft.com/office/powerpoint/2010/main" val="3363480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a:t>
            </a:r>
            <a:r>
              <a:rPr lang="en-US" altLang="zh-CN" dirty="0"/>
              <a:t>post</a:t>
            </a:r>
            <a:r>
              <a:rPr lang="zh-CN" altLang="en-US" dirty="0"/>
              <a:t>请求</a:t>
            </a:r>
          </a:p>
        </p:txBody>
      </p:sp>
      <p:pic>
        <p:nvPicPr>
          <p:cNvPr id="6" name="图片 5">
            <a:extLst>
              <a:ext uri="{FF2B5EF4-FFF2-40B4-BE49-F238E27FC236}">
                <a16:creationId xmlns:a16="http://schemas.microsoft.com/office/drawing/2014/main" id="{4E7858AE-D551-4D4E-A83A-88043A56A835}"/>
              </a:ext>
            </a:extLst>
          </p:cNvPr>
          <p:cNvPicPr>
            <a:picLocks noChangeAspect="1"/>
          </p:cNvPicPr>
          <p:nvPr/>
        </p:nvPicPr>
        <p:blipFill>
          <a:blip r:embed="rId3"/>
          <a:stretch>
            <a:fillRect/>
          </a:stretch>
        </p:blipFill>
        <p:spPr>
          <a:xfrm>
            <a:off x="770777" y="1785644"/>
            <a:ext cx="10810028" cy="4600994"/>
          </a:xfrm>
          <a:prstGeom prst="rect">
            <a:avLst/>
          </a:prstGeom>
        </p:spPr>
      </p:pic>
      <p:sp>
        <p:nvSpPr>
          <p:cNvPr id="10" name="文本框 9">
            <a:extLst>
              <a:ext uri="{FF2B5EF4-FFF2-40B4-BE49-F238E27FC236}">
                <a16:creationId xmlns:a16="http://schemas.microsoft.com/office/drawing/2014/main" id="{6792FBB8-6A05-4137-A116-15C28A55C89B}"/>
              </a:ext>
            </a:extLst>
          </p:cNvPr>
          <p:cNvSpPr txBox="1"/>
          <p:nvPr/>
        </p:nvSpPr>
        <p:spPr>
          <a:xfrm>
            <a:off x="6295475" y="4611231"/>
            <a:ext cx="5725773" cy="2246769"/>
          </a:xfrm>
          <a:prstGeom prst="rect">
            <a:avLst/>
          </a:prstGeom>
          <a:noFill/>
        </p:spPr>
        <p:txBody>
          <a:bodyPr wrap="square">
            <a:spAutoFit/>
          </a:bodyPr>
          <a:lstStyle/>
          <a:p>
            <a:r>
              <a:rPr lang="zh-CN" altLang="en-US" sz="2800" dirty="0">
                <a:solidFill>
                  <a:srgbClr val="FF0000"/>
                </a:solidFill>
              </a:rPr>
              <a:t>武汉理工大学</a:t>
            </a:r>
          </a:p>
          <a:p>
            <a:r>
              <a:rPr lang="zh-CN" altLang="en-US" sz="2800" dirty="0">
                <a:solidFill>
                  <a:srgbClr val="0000FF"/>
                </a:solidFill>
              </a:rPr>
              <a:t>{'type': 'ZH_CN2EN', 'errorCode': 0, 'elapsedTime': 0, 'translateResult': [[{'src': '武汉理工大学', 'tgt': 'Wuhan university of technology'}]]}</a:t>
            </a:r>
          </a:p>
        </p:txBody>
      </p:sp>
    </p:spTree>
    <p:extLst>
      <p:ext uri="{BB962C8B-B14F-4D97-AF65-F5344CB8AC3E}">
        <p14:creationId xmlns:p14="http://schemas.microsoft.com/office/powerpoint/2010/main" val="4224496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伪装成浏览器的访问</a:t>
            </a:r>
          </a:p>
        </p:txBody>
      </p:sp>
      <p:sp>
        <p:nvSpPr>
          <p:cNvPr id="5" name="内容占位符 4">
            <a:extLst>
              <a:ext uri="{FF2B5EF4-FFF2-40B4-BE49-F238E27FC236}">
                <a16:creationId xmlns:a16="http://schemas.microsoft.com/office/drawing/2014/main" id="{38D9BA2C-B4DA-42CD-A22E-DE4A81D26E2C}"/>
              </a:ext>
            </a:extLst>
          </p:cNvPr>
          <p:cNvSpPr>
            <a:spLocks noGrp="1"/>
          </p:cNvSpPr>
          <p:nvPr>
            <p:ph idx="1"/>
          </p:nvPr>
        </p:nvSpPr>
        <p:spPr>
          <a:xfrm>
            <a:off x="909614" y="2120834"/>
            <a:ext cx="10991948" cy="4188526"/>
          </a:xfrm>
        </p:spPr>
        <p:txBody>
          <a:bodyPr>
            <a:normAutofit/>
          </a:bodyPr>
          <a:lstStyle/>
          <a:p>
            <a:pPr marL="0" indent="0">
              <a:buNone/>
            </a:pPr>
            <a:r>
              <a:rPr lang="zh-CN" altLang="en-US" sz="3200" dirty="0"/>
              <a:t>       绝大多数网站都具备一定的反爬能力，禁止网爬虫大量地访问网站，以免给网站服务器带来压力。网站通过识别请求头中 </a:t>
            </a:r>
            <a:r>
              <a:rPr lang="en-US" altLang="zh-CN" sz="3200" dirty="0"/>
              <a:t>User-Agent </a:t>
            </a:r>
            <a:r>
              <a:rPr lang="zh-CN" altLang="en-US" sz="3200" dirty="0"/>
              <a:t>信息来判断是否是爬虫访问网站。</a:t>
            </a:r>
            <a:endParaRPr lang="en-US" altLang="zh-CN" sz="3200" dirty="0"/>
          </a:p>
          <a:p>
            <a:pPr marL="0" indent="0">
              <a:buNone/>
            </a:pPr>
            <a:r>
              <a:rPr lang="en-US" altLang="zh-CN" sz="3200" dirty="0"/>
              <a:t>	User-Agent </a:t>
            </a:r>
            <a:r>
              <a:rPr lang="zh-CN" altLang="en-US" sz="3200" dirty="0"/>
              <a:t>即用户代理，是一个特殊字符串头。网站服务器通过识别 它来确定用户所使用的操作系统版本、</a:t>
            </a:r>
            <a:r>
              <a:rPr lang="en-US" altLang="zh-CN" sz="3200" dirty="0"/>
              <a:t>CPU </a:t>
            </a:r>
            <a:r>
              <a:rPr lang="zh-CN" altLang="en-US" sz="3200" dirty="0"/>
              <a:t>类型、浏览器版本等信息，给客户端发送不同的页面。</a:t>
            </a:r>
            <a:endParaRPr lang="en-US" altLang="zh-CN" sz="3200" dirty="0"/>
          </a:p>
          <a:p>
            <a:pPr marL="0" indent="0">
              <a:buNone/>
            </a:pPr>
            <a:r>
              <a:rPr lang="en-US" altLang="zh-CN" sz="3200" dirty="0"/>
              <a:t>	</a:t>
            </a:r>
            <a:r>
              <a:rPr lang="zh-CN" altLang="en-US" sz="3200" dirty="0"/>
              <a:t>通过设置</a:t>
            </a:r>
            <a:r>
              <a:rPr lang="en-US" altLang="zh-CN" sz="3200" dirty="0"/>
              <a:t>headers</a:t>
            </a:r>
            <a:r>
              <a:rPr lang="zh-CN" altLang="en-US" sz="3200" dirty="0"/>
              <a:t>，添加</a:t>
            </a:r>
            <a:r>
              <a:rPr lang="en-US" altLang="zh-CN" sz="3200" dirty="0"/>
              <a:t>User-Agent</a:t>
            </a:r>
            <a:r>
              <a:rPr lang="zh-CN" altLang="en-US" sz="3200" dirty="0"/>
              <a:t>信息，使爬虫能够伪装成浏览器访问。有时还会检查</a:t>
            </a:r>
            <a:r>
              <a:rPr lang="en-US" altLang="zh-CN" sz="3200" dirty="0" err="1"/>
              <a:t>Referer</a:t>
            </a:r>
            <a:r>
              <a:rPr lang="zh-CN" altLang="en-US" sz="3200" dirty="0"/>
              <a:t>，一般也加上。</a:t>
            </a:r>
            <a:endParaRPr lang="en-US" altLang="zh-CN" sz="3200" dirty="0"/>
          </a:p>
          <a:p>
            <a:pPr marL="128016" lvl="1" indent="0">
              <a:buNone/>
            </a:pPr>
            <a:endParaRPr lang="zh-CN" altLang="en-US" sz="2800" dirty="0"/>
          </a:p>
        </p:txBody>
      </p:sp>
    </p:spTree>
    <p:extLst>
      <p:ext uri="{BB962C8B-B14F-4D97-AF65-F5344CB8AC3E}">
        <p14:creationId xmlns:p14="http://schemas.microsoft.com/office/powerpoint/2010/main" val="1988941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CCD29F-F4E6-46A2-9DA2-FD3D7BFA364C}"/>
              </a:ext>
            </a:extLst>
          </p:cNvPr>
          <p:cNvSpPr>
            <a:spLocks noGrp="1"/>
          </p:cNvSpPr>
          <p:nvPr>
            <p:ph type="title"/>
          </p:nvPr>
        </p:nvSpPr>
        <p:spPr/>
        <p:txBody>
          <a:bodyPr/>
          <a:lstStyle/>
          <a:p>
            <a:r>
              <a:rPr lang="zh-CN" altLang="en-US" dirty="0"/>
              <a:t>例：添加</a:t>
            </a:r>
            <a:r>
              <a:rPr lang="en-US" altLang="zh-CN" dirty="0"/>
              <a:t>User-Agent</a:t>
            </a:r>
            <a:r>
              <a:rPr lang="zh-CN" altLang="en-US" dirty="0"/>
              <a:t>信息</a:t>
            </a:r>
          </a:p>
        </p:txBody>
      </p:sp>
      <p:pic>
        <p:nvPicPr>
          <p:cNvPr id="19" name="内容占位符 18">
            <a:extLst>
              <a:ext uri="{FF2B5EF4-FFF2-40B4-BE49-F238E27FC236}">
                <a16:creationId xmlns:a16="http://schemas.microsoft.com/office/drawing/2014/main" id="{CE393959-6A3A-4C98-BAC4-F4438D74EE8D}"/>
              </a:ext>
            </a:extLst>
          </p:cNvPr>
          <p:cNvPicPr>
            <a:picLocks noGrp="1" noChangeAspect="1"/>
          </p:cNvPicPr>
          <p:nvPr>
            <p:ph idx="1"/>
          </p:nvPr>
        </p:nvPicPr>
        <p:blipFill>
          <a:blip r:embed="rId2"/>
          <a:stretch>
            <a:fillRect/>
          </a:stretch>
        </p:blipFill>
        <p:spPr>
          <a:xfrm>
            <a:off x="763011" y="1792894"/>
            <a:ext cx="7050081" cy="4517363"/>
          </a:xfrm>
        </p:spPr>
      </p:pic>
      <p:sp>
        <p:nvSpPr>
          <p:cNvPr id="23" name="文本框 22">
            <a:extLst>
              <a:ext uri="{FF2B5EF4-FFF2-40B4-BE49-F238E27FC236}">
                <a16:creationId xmlns:a16="http://schemas.microsoft.com/office/drawing/2014/main" id="{2AD98B99-13EA-422B-BFA2-393B6FB32F4C}"/>
              </a:ext>
            </a:extLst>
          </p:cNvPr>
          <p:cNvSpPr txBox="1"/>
          <p:nvPr/>
        </p:nvSpPr>
        <p:spPr>
          <a:xfrm>
            <a:off x="5600102" y="2131067"/>
            <a:ext cx="4218927" cy="523220"/>
          </a:xfrm>
          <a:prstGeom prst="rect">
            <a:avLst/>
          </a:prstGeom>
          <a:noFill/>
        </p:spPr>
        <p:txBody>
          <a:bodyPr wrap="square">
            <a:spAutoFit/>
          </a:bodyPr>
          <a:lstStyle/>
          <a:p>
            <a:r>
              <a:rPr lang="en-US" altLang="zh-CN" sz="2800" dirty="0">
                <a:solidFill>
                  <a:srgbClr val="0000FF"/>
                </a:solidFill>
              </a:rPr>
              <a:t>python-requests/2.27.1</a:t>
            </a:r>
          </a:p>
        </p:txBody>
      </p:sp>
      <p:sp>
        <p:nvSpPr>
          <p:cNvPr id="25" name="文本框 24">
            <a:extLst>
              <a:ext uri="{FF2B5EF4-FFF2-40B4-BE49-F238E27FC236}">
                <a16:creationId xmlns:a16="http://schemas.microsoft.com/office/drawing/2014/main" id="{4D3E30C5-94BB-456F-BEFF-7464C2C4D440}"/>
              </a:ext>
            </a:extLst>
          </p:cNvPr>
          <p:cNvSpPr txBox="1"/>
          <p:nvPr/>
        </p:nvSpPr>
        <p:spPr>
          <a:xfrm>
            <a:off x="5600102" y="5795730"/>
            <a:ext cx="6458848" cy="954107"/>
          </a:xfrm>
          <a:prstGeom prst="rect">
            <a:avLst/>
          </a:prstGeom>
          <a:noFill/>
        </p:spPr>
        <p:txBody>
          <a:bodyPr wrap="square">
            <a:spAutoFit/>
          </a:bodyPr>
          <a:lstStyle/>
          <a:p>
            <a:r>
              <a:rPr lang="en-US" altLang="zh-CN" sz="2800" dirty="0">
                <a:solidFill>
                  <a:srgbClr val="0000FF"/>
                </a:solidFill>
              </a:rPr>
              <a:t>Mozilla/5.0 (Windows NT 10.0; Win64; x64) </a:t>
            </a:r>
            <a:r>
              <a:rPr lang="en-US" altLang="zh-CN" sz="2800" dirty="0" err="1">
                <a:solidFill>
                  <a:srgbClr val="0000FF"/>
                </a:solidFill>
              </a:rPr>
              <a:t>AppleWebKit</a:t>
            </a:r>
            <a:r>
              <a:rPr lang="en-US" altLang="zh-CN" sz="2800" dirty="0">
                <a:solidFill>
                  <a:srgbClr val="0000FF"/>
                </a:solidFill>
              </a:rPr>
              <a:t>……</a:t>
            </a:r>
            <a:endParaRPr lang="zh-CN" altLang="en-US" sz="2800" dirty="0">
              <a:solidFill>
                <a:srgbClr val="0000FF"/>
              </a:solidFill>
            </a:endParaRPr>
          </a:p>
        </p:txBody>
      </p:sp>
    </p:spTree>
    <p:extLst>
      <p:ext uri="{BB962C8B-B14F-4D97-AF65-F5344CB8AC3E}">
        <p14:creationId xmlns:p14="http://schemas.microsoft.com/office/powerpoint/2010/main" val="3562348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F27DCE0-B708-4554-8A75-CF77B31A9E71}"/>
              </a:ext>
            </a:extLst>
          </p:cNvPr>
          <p:cNvSpPr>
            <a:spLocks noGrp="1"/>
          </p:cNvSpPr>
          <p:nvPr>
            <p:ph type="title"/>
          </p:nvPr>
        </p:nvSpPr>
        <p:spPr/>
        <p:txBody>
          <a:bodyPr/>
          <a:lstStyle/>
          <a:p>
            <a:r>
              <a:rPr lang="zh-CN" altLang="en-US" dirty="0"/>
              <a:t>使用</a:t>
            </a:r>
            <a:r>
              <a:rPr lang="en-US" altLang="zh-CN" dirty="0"/>
              <a:t>cookie</a:t>
            </a:r>
            <a:r>
              <a:rPr lang="zh-CN" altLang="en-US" dirty="0"/>
              <a:t>访问</a:t>
            </a:r>
          </a:p>
        </p:txBody>
      </p:sp>
      <p:sp>
        <p:nvSpPr>
          <p:cNvPr id="4" name="内容占位符 3">
            <a:extLst>
              <a:ext uri="{FF2B5EF4-FFF2-40B4-BE49-F238E27FC236}">
                <a16:creationId xmlns:a16="http://schemas.microsoft.com/office/drawing/2014/main" id="{630599A0-4BF6-4E3E-9DA2-61BE466F5E05}"/>
              </a:ext>
            </a:extLst>
          </p:cNvPr>
          <p:cNvSpPr>
            <a:spLocks noGrp="1"/>
          </p:cNvSpPr>
          <p:nvPr>
            <p:ph idx="1"/>
          </p:nvPr>
        </p:nvSpPr>
        <p:spPr>
          <a:xfrm>
            <a:off x="1024128" y="2286000"/>
            <a:ext cx="10197619" cy="4023360"/>
          </a:xfrm>
        </p:spPr>
        <p:txBody>
          <a:bodyPr>
            <a:normAutofit/>
          </a:bodyPr>
          <a:lstStyle/>
          <a:p>
            <a:pPr marL="0" indent="0">
              <a:buNone/>
            </a:pPr>
            <a:r>
              <a:rPr lang="en-US" altLang="zh-CN" sz="3200" dirty="0"/>
              <a:t>        Cookie </a:t>
            </a:r>
            <a:r>
              <a:rPr lang="zh-CN" altLang="en-US" sz="3200" dirty="0"/>
              <a:t>是一个记录了用户登录状态以及用户属性的加密字符串。当你第一次登陆网站时，服务端会在返回的 </a:t>
            </a:r>
            <a:r>
              <a:rPr lang="en-US" altLang="zh-CN" sz="3200" dirty="0"/>
              <a:t>Response Headers </a:t>
            </a:r>
            <a:r>
              <a:rPr lang="zh-CN" altLang="en-US" sz="3200" dirty="0"/>
              <a:t>中添加 </a:t>
            </a:r>
            <a:r>
              <a:rPr lang="en-US" altLang="zh-CN" sz="3200" dirty="0"/>
              <a:t>Cookie</a:t>
            </a:r>
            <a:r>
              <a:rPr lang="zh-CN" altLang="en-US" sz="3200" dirty="0"/>
              <a:t>， 浏览器接收到响应信息后，会将 </a:t>
            </a:r>
            <a:r>
              <a:rPr lang="en-US" altLang="zh-CN" sz="3200" dirty="0"/>
              <a:t>Cookie </a:t>
            </a:r>
            <a:r>
              <a:rPr lang="zh-CN" altLang="en-US" sz="3200" dirty="0"/>
              <a:t>保存至浏览器本地存储中，当你再次向该网站发送请求时，请求头中就会携带 </a:t>
            </a:r>
            <a:r>
              <a:rPr lang="en-US" altLang="zh-CN" sz="3200" dirty="0"/>
              <a:t>Cookie</a:t>
            </a:r>
            <a:r>
              <a:rPr lang="zh-CN" altLang="en-US" sz="3200" dirty="0"/>
              <a:t>，这样服务器通过读取 </a:t>
            </a:r>
            <a:r>
              <a:rPr lang="en-US" altLang="zh-CN" sz="3200" dirty="0"/>
              <a:t>Cookie </a:t>
            </a:r>
            <a:r>
              <a:rPr lang="zh-CN" altLang="en-US" sz="3200" dirty="0"/>
              <a:t>就能识别登陆用户了。</a:t>
            </a:r>
            <a:endParaRPr lang="en-US" altLang="zh-CN" sz="3200" dirty="0"/>
          </a:p>
          <a:p>
            <a:pPr marL="128016" lvl="1" indent="0">
              <a:buNone/>
            </a:pPr>
            <a:r>
              <a:rPr lang="en-US" altLang="zh-CN" sz="2800" dirty="0"/>
              <a:t>	</a:t>
            </a:r>
            <a:r>
              <a:rPr lang="zh-CN" altLang="en-US" sz="3200" dirty="0"/>
              <a:t>有时还需要加上</a:t>
            </a:r>
            <a:r>
              <a:rPr lang="en-US" altLang="zh-CN" sz="3200" dirty="0"/>
              <a:t>Authorization</a:t>
            </a:r>
            <a:r>
              <a:rPr lang="zh-CN" altLang="en-US" sz="3200" dirty="0"/>
              <a:t>，其中包含用于向服务器认证用户代理的凭证。</a:t>
            </a:r>
          </a:p>
        </p:txBody>
      </p:sp>
    </p:spTree>
    <p:extLst>
      <p:ext uri="{BB962C8B-B14F-4D97-AF65-F5344CB8AC3E}">
        <p14:creationId xmlns:p14="http://schemas.microsoft.com/office/powerpoint/2010/main" val="1303095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例：添加</a:t>
            </a:r>
            <a:r>
              <a:rPr lang="en-US" altLang="zh-CN" dirty="0"/>
              <a:t>Cookie</a:t>
            </a:r>
            <a:r>
              <a:rPr lang="zh-CN" altLang="en-US" dirty="0"/>
              <a:t>信息</a:t>
            </a:r>
          </a:p>
        </p:txBody>
      </p:sp>
      <p:pic>
        <p:nvPicPr>
          <p:cNvPr id="10" name="内容占位符 9">
            <a:extLst>
              <a:ext uri="{FF2B5EF4-FFF2-40B4-BE49-F238E27FC236}">
                <a16:creationId xmlns:a16="http://schemas.microsoft.com/office/drawing/2014/main" id="{77100D73-6D3C-4876-A40B-9B1BC8E1465B}"/>
              </a:ext>
            </a:extLst>
          </p:cNvPr>
          <p:cNvPicPr>
            <a:picLocks noGrp="1" noChangeAspect="1"/>
          </p:cNvPicPr>
          <p:nvPr>
            <p:ph idx="1"/>
          </p:nvPr>
        </p:nvPicPr>
        <p:blipFill>
          <a:blip r:embed="rId3"/>
          <a:stretch>
            <a:fillRect/>
          </a:stretch>
        </p:blipFill>
        <p:spPr>
          <a:xfrm>
            <a:off x="742722" y="1867099"/>
            <a:ext cx="10819327" cy="3748562"/>
          </a:xfrm>
        </p:spPr>
      </p:pic>
      <p:sp>
        <p:nvSpPr>
          <p:cNvPr id="12" name="文本框 11">
            <a:extLst>
              <a:ext uri="{FF2B5EF4-FFF2-40B4-BE49-F238E27FC236}">
                <a16:creationId xmlns:a16="http://schemas.microsoft.com/office/drawing/2014/main" id="{9FF83880-526C-429A-AA1A-1B8BD63CAABE}"/>
              </a:ext>
            </a:extLst>
          </p:cNvPr>
          <p:cNvSpPr txBox="1"/>
          <p:nvPr/>
        </p:nvSpPr>
        <p:spPr>
          <a:xfrm>
            <a:off x="4570803" y="2228671"/>
            <a:ext cx="6358910" cy="954107"/>
          </a:xfrm>
          <a:prstGeom prst="rect">
            <a:avLst/>
          </a:prstGeom>
          <a:noFill/>
        </p:spPr>
        <p:txBody>
          <a:bodyPr wrap="square">
            <a:spAutoFit/>
          </a:bodyPr>
          <a:lstStyle/>
          <a:p>
            <a:r>
              <a:rPr lang="zh-CN" altLang="en-US" sz="2800" dirty="0">
                <a:solidFill>
                  <a:srgbClr val="0000FF"/>
                </a:solidFill>
              </a:rPr>
              <a:t>无Cookie时返回</a:t>
            </a:r>
          </a:p>
          <a:p>
            <a:r>
              <a:rPr lang="zh-CN" altLang="en-US" sz="2800" dirty="0">
                <a:solidFill>
                  <a:srgbClr val="0000FF"/>
                </a:solidFill>
              </a:rPr>
              <a:t> {"code":401,</a:t>
            </a:r>
            <a:r>
              <a:rPr lang="en-US" altLang="zh-CN" sz="2800" dirty="0">
                <a:solidFill>
                  <a:srgbClr val="0000FF"/>
                </a:solidFill>
              </a:rPr>
              <a:t>…………</a:t>
            </a:r>
            <a:r>
              <a:rPr lang="zh-CN" altLang="en-US" sz="2800" dirty="0">
                <a:solidFill>
                  <a:srgbClr val="0000FF"/>
                </a:solidFill>
              </a:rPr>
              <a:t>}</a:t>
            </a:r>
          </a:p>
        </p:txBody>
      </p:sp>
      <p:sp>
        <p:nvSpPr>
          <p:cNvPr id="14" name="文本框 13">
            <a:extLst>
              <a:ext uri="{FF2B5EF4-FFF2-40B4-BE49-F238E27FC236}">
                <a16:creationId xmlns:a16="http://schemas.microsoft.com/office/drawing/2014/main" id="{A2337354-30EA-492A-9678-5F7ED6A35C2D}"/>
              </a:ext>
            </a:extLst>
          </p:cNvPr>
          <p:cNvSpPr txBox="1"/>
          <p:nvPr/>
        </p:nvSpPr>
        <p:spPr>
          <a:xfrm>
            <a:off x="4795812" y="5232989"/>
            <a:ext cx="6096798" cy="954107"/>
          </a:xfrm>
          <a:prstGeom prst="rect">
            <a:avLst/>
          </a:prstGeom>
          <a:noFill/>
        </p:spPr>
        <p:txBody>
          <a:bodyPr wrap="square">
            <a:spAutoFit/>
          </a:bodyPr>
          <a:lstStyle/>
          <a:p>
            <a:r>
              <a:rPr lang="zh-CN" altLang="en-US" sz="2800" dirty="0">
                <a:solidFill>
                  <a:srgbClr val="0000FF"/>
                </a:solidFill>
              </a:rPr>
              <a:t>有Cookie时返回</a:t>
            </a:r>
          </a:p>
          <a:p>
            <a:r>
              <a:rPr lang="zh-CN" altLang="en-US" sz="2800" dirty="0">
                <a:solidFill>
                  <a:srgbClr val="0000FF"/>
                </a:solidFill>
              </a:rPr>
              <a:t> {'code': 200, </a:t>
            </a:r>
            <a:r>
              <a:rPr lang="en-US" altLang="zh-CN" sz="2800" dirty="0">
                <a:solidFill>
                  <a:srgbClr val="0000FF"/>
                </a:solidFill>
              </a:rPr>
              <a:t>…………}</a:t>
            </a:r>
            <a:endParaRPr lang="zh-CN" altLang="en-US" sz="2800" dirty="0">
              <a:solidFill>
                <a:srgbClr val="0000FF"/>
              </a:solidFill>
            </a:endParaRPr>
          </a:p>
        </p:txBody>
      </p:sp>
    </p:spTree>
    <p:extLst>
      <p:ext uri="{BB962C8B-B14F-4D97-AF65-F5344CB8AC3E}">
        <p14:creationId xmlns:p14="http://schemas.microsoft.com/office/powerpoint/2010/main" val="4224919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如何审查网页元素</a:t>
            </a:r>
          </a:p>
        </p:txBody>
      </p:sp>
      <p:sp>
        <p:nvSpPr>
          <p:cNvPr id="3" name="内容占位符 2">
            <a:extLst>
              <a:ext uri="{FF2B5EF4-FFF2-40B4-BE49-F238E27FC236}">
                <a16:creationId xmlns:a16="http://schemas.microsoft.com/office/drawing/2014/main" id="{4944D43E-197B-4060-A2DF-9D7895DD1277}"/>
              </a:ext>
            </a:extLst>
          </p:cNvPr>
          <p:cNvSpPr>
            <a:spLocks noGrp="1"/>
          </p:cNvSpPr>
          <p:nvPr>
            <p:ph idx="1"/>
          </p:nvPr>
        </p:nvSpPr>
        <p:spPr>
          <a:xfrm>
            <a:off x="712943" y="1816830"/>
            <a:ext cx="11167874" cy="4512157"/>
          </a:xfrm>
        </p:spPr>
        <p:txBody>
          <a:bodyPr>
            <a:normAutofit/>
          </a:bodyPr>
          <a:lstStyle/>
          <a:p>
            <a:pPr>
              <a:lnSpc>
                <a:spcPct val="100000"/>
              </a:lnSpc>
            </a:pPr>
            <a:r>
              <a:rPr lang="zh-CN" altLang="en-US" sz="3200" dirty="0"/>
              <a:t>        浏览器都自带检查元素的功能，不同的浏览器对该功能的叫法不同， 但它们的功却是相同的，下面例子均以微软</a:t>
            </a:r>
            <a:r>
              <a:rPr lang="en-US" altLang="zh-CN" sz="3200" dirty="0"/>
              <a:t>Edge</a:t>
            </a:r>
            <a:r>
              <a:rPr lang="zh-CN" altLang="en-US" sz="3200" dirty="0"/>
              <a:t>浏览器为例，其他浏览器使用方法基本相同。</a:t>
            </a:r>
            <a:r>
              <a:rPr lang="en-US" altLang="zh-CN" sz="3200" dirty="0"/>
              <a:t>	</a:t>
            </a:r>
          </a:p>
          <a:p>
            <a:pPr marL="0" indent="0">
              <a:buNone/>
            </a:pPr>
            <a:r>
              <a:rPr lang="zh-CN" altLang="en-US" sz="3200" dirty="0"/>
              <a:t>使用</a:t>
            </a:r>
            <a:r>
              <a:rPr lang="en-US" altLang="zh-CN" sz="3200" dirty="0"/>
              <a:t>Edge</a:t>
            </a:r>
            <a:r>
              <a:rPr lang="zh-CN" altLang="en-US" sz="3200" dirty="0"/>
              <a:t>浏览器打开网页后，进入对应功能的方法有三种：</a:t>
            </a:r>
            <a:endParaRPr lang="en-US" altLang="zh-CN" sz="3200" dirty="0"/>
          </a:p>
          <a:p>
            <a:pPr>
              <a:buFont typeface="Wingdings" panose="05000000000000000000" pitchFamily="2" charset="2"/>
              <a:buChar char="l"/>
            </a:pPr>
            <a:r>
              <a:rPr lang="zh-CN" altLang="en-US" sz="3200" dirty="0"/>
              <a:t>按快捷键：</a:t>
            </a:r>
            <a:r>
              <a:rPr lang="en-US" altLang="zh-CN" sz="3200" dirty="0"/>
              <a:t>F12</a:t>
            </a:r>
          </a:p>
          <a:p>
            <a:pPr>
              <a:buFont typeface="Wingdings" panose="05000000000000000000" pitchFamily="2" charset="2"/>
              <a:buChar char="l"/>
            </a:pPr>
            <a:r>
              <a:rPr lang="zh-CN" altLang="en-US" sz="3200" dirty="0"/>
              <a:t>在页面的空白处点击鼠标右键，在出现的菜单中点击“检查”</a:t>
            </a:r>
            <a:endParaRPr lang="en-US" altLang="zh-CN" sz="3200" dirty="0"/>
          </a:p>
          <a:p>
            <a:pPr>
              <a:buFont typeface="Wingdings" panose="05000000000000000000" pitchFamily="2" charset="2"/>
              <a:buChar char="l"/>
            </a:pPr>
            <a:r>
              <a:rPr lang="zh-CN" altLang="en-US" sz="3200" dirty="0"/>
              <a:t>打开浏览器菜单，找到“更多工具”子菜单，点击其中的“开发人员工具”</a:t>
            </a:r>
          </a:p>
        </p:txBody>
      </p:sp>
    </p:spTree>
    <p:extLst>
      <p:ext uri="{BB962C8B-B14F-4D97-AF65-F5344CB8AC3E}">
        <p14:creationId xmlns:p14="http://schemas.microsoft.com/office/powerpoint/2010/main" val="4229423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网络爬虫</a:t>
            </a:r>
          </a:p>
        </p:txBody>
      </p:sp>
      <p:sp>
        <p:nvSpPr>
          <p:cNvPr id="3" name="内容占位符 2"/>
          <p:cNvSpPr>
            <a:spLocks noGrp="1"/>
          </p:cNvSpPr>
          <p:nvPr>
            <p:ph idx="1"/>
          </p:nvPr>
        </p:nvSpPr>
        <p:spPr>
          <a:xfrm>
            <a:off x="804930" y="1815921"/>
            <a:ext cx="11191740" cy="4493439"/>
          </a:xfrm>
        </p:spPr>
        <p:txBody>
          <a:bodyPr>
            <a:normAutofit/>
          </a:bodyPr>
          <a:lstStyle/>
          <a:p>
            <a:r>
              <a:rPr lang="zh-CN" altLang="en-US" sz="3200" dirty="0"/>
              <a:t>       网络爬虫是一种按照一定的规则，自动地抓取万维网信息的程序或者脚本。</a:t>
            </a:r>
            <a:endParaRPr lang="en-US" altLang="zh-CN" sz="3200" dirty="0"/>
          </a:p>
          <a:p>
            <a:r>
              <a:rPr lang="zh-CN" altLang="en-US" sz="3200" dirty="0"/>
              <a:t>       网络爬虫能够自动请求网页，并将所需要的数据抓取下来。通过对抓取的数据进行处理，从而提取出有价值的信息。简单来说，网络爬虫要做的就是实现浏览器的功能。通过指定</a:t>
            </a:r>
            <a:r>
              <a:rPr lang="en-US" altLang="zh-CN" sz="3200" dirty="0"/>
              <a:t>url</a:t>
            </a:r>
            <a:r>
              <a:rPr lang="zh-CN" altLang="en-US" sz="3200" dirty="0"/>
              <a:t>，直接返回给用户所需要的数据，而不需要一步步人工去操纵浏览器获取。</a:t>
            </a:r>
            <a:endParaRPr lang="en-US" altLang="zh-CN" sz="3200" dirty="0"/>
          </a:p>
          <a:p>
            <a:endParaRPr lang="zh-CN" altLang="en-US" sz="3200" dirty="0"/>
          </a:p>
        </p:txBody>
      </p:sp>
    </p:spTree>
    <p:extLst>
      <p:ext uri="{BB962C8B-B14F-4D97-AF65-F5344CB8AC3E}">
        <p14:creationId xmlns:p14="http://schemas.microsoft.com/office/powerpoint/2010/main" val="2333233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4EE5CE-E066-465C-A27D-6EC9BE383F50}"/>
              </a:ext>
            </a:extLst>
          </p:cNvPr>
          <p:cNvSpPr>
            <a:spLocks noGrp="1"/>
          </p:cNvSpPr>
          <p:nvPr>
            <p:ph type="title"/>
          </p:nvPr>
        </p:nvSpPr>
        <p:spPr/>
        <p:txBody>
          <a:bodyPr/>
          <a:lstStyle/>
          <a:p>
            <a:r>
              <a:rPr lang="zh-CN" altLang="en-US" dirty="0"/>
              <a:t>静态网页和动态网页</a:t>
            </a:r>
          </a:p>
        </p:txBody>
      </p:sp>
      <p:sp>
        <p:nvSpPr>
          <p:cNvPr id="3" name="内容占位符 2">
            <a:extLst>
              <a:ext uri="{FF2B5EF4-FFF2-40B4-BE49-F238E27FC236}">
                <a16:creationId xmlns:a16="http://schemas.microsoft.com/office/drawing/2014/main" id="{73F864F9-3127-402F-BBED-4FEB4163CC89}"/>
              </a:ext>
            </a:extLst>
          </p:cNvPr>
          <p:cNvSpPr>
            <a:spLocks noGrp="1"/>
          </p:cNvSpPr>
          <p:nvPr>
            <p:ph idx="1"/>
          </p:nvPr>
        </p:nvSpPr>
        <p:spPr>
          <a:xfrm>
            <a:off x="1024127" y="1922154"/>
            <a:ext cx="10556677" cy="4411621"/>
          </a:xfrm>
        </p:spPr>
        <p:txBody>
          <a:bodyPr>
            <a:normAutofit/>
          </a:bodyPr>
          <a:lstStyle/>
          <a:p>
            <a:r>
              <a:rPr lang="zh-CN" altLang="en-US" sz="3200" b="1" dirty="0">
                <a:solidFill>
                  <a:srgbClr val="FF0000"/>
                </a:solidFill>
              </a:rPr>
              <a:t>静态网页</a:t>
            </a:r>
            <a:r>
              <a:rPr lang="zh-CN" altLang="en-US" sz="3200" dirty="0"/>
              <a:t>是标准的 </a:t>
            </a:r>
            <a:r>
              <a:rPr lang="en-US" altLang="zh-CN" sz="3200" dirty="0"/>
              <a:t>HTML </a:t>
            </a:r>
            <a:r>
              <a:rPr lang="zh-CN" altLang="en-US" sz="3200" dirty="0"/>
              <a:t>文件，通过 </a:t>
            </a:r>
            <a:r>
              <a:rPr lang="en-US" altLang="zh-CN" sz="3200" dirty="0"/>
              <a:t>GET </a:t>
            </a:r>
            <a:r>
              <a:rPr lang="zh-CN" altLang="en-US" sz="3200" dirty="0"/>
              <a:t>请求方法可以直接获取，文件的扩展名是</a:t>
            </a:r>
            <a:r>
              <a:rPr lang="en-US" altLang="zh-CN" sz="3200" dirty="0"/>
              <a:t>.html</a:t>
            </a:r>
            <a:r>
              <a:rPr lang="zh-CN" altLang="en-US" sz="3200" dirty="0"/>
              <a:t>、</a:t>
            </a:r>
            <a:r>
              <a:rPr lang="en-US" altLang="zh-CN" sz="3200" dirty="0"/>
              <a:t>.</a:t>
            </a:r>
            <a:r>
              <a:rPr lang="en-US" altLang="zh-CN" sz="3200" dirty="0" err="1"/>
              <a:t>htm</a:t>
            </a:r>
            <a:r>
              <a:rPr lang="zh-CN" altLang="en-US" sz="3200" dirty="0"/>
              <a:t>等，网面中可以包含文本、图像、声音、</a:t>
            </a:r>
            <a:r>
              <a:rPr lang="en-US" altLang="zh-CN" sz="3200" dirty="0"/>
              <a:t>FLASH </a:t>
            </a:r>
            <a:r>
              <a:rPr lang="zh-CN" altLang="en-US" sz="3200" dirty="0"/>
              <a:t>动画、客户端脚本和其他插件程序等。早期的网站一般都是由静态网页制作的。</a:t>
            </a:r>
            <a:endParaRPr lang="en-US" altLang="zh-CN" sz="3200" dirty="0"/>
          </a:p>
          <a:p>
            <a:endParaRPr lang="en-US" altLang="zh-CN" sz="3200" dirty="0"/>
          </a:p>
          <a:p>
            <a:r>
              <a:rPr lang="zh-CN" altLang="en-US" sz="3200" b="1" dirty="0">
                <a:solidFill>
                  <a:srgbClr val="FF0000"/>
                </a:solidFill>
              </a:rPr>
              <a:t>动态网页</a:t>
            </a:r>
            <a:r>
              <a:rPr lang="zh-CN" altLang="en-US" sz="3200" dirty="0"/>
              <a:t>指的是采用了“动态网页技术”的页面，比如 </a:t>
            </a:r>
            <a:r>
              <a:rPr lang="en-US" altLang="zh-CN" sz="3200" dirty="0"/>
              <a:t>AJAX</a:t>
            </a:r>
            <a:r>
              <a:rPr lang="zh-CN" altLang="en-US" sz="3200" dirty="0"/>
              <a:t>、</a:t>
            </a:r>
            <a:r>
              <a:rPr lang="en-US" altLang="zh-CN" sz="3200" dirty="0"/>
              <a:t>ASP</a:t>
            </a:r>
            <a:r>
              <a:rPr lang="zh-CN" altLang="en-US" sz="3200" dirty="0"/>
              <a:t>、</a:t>
            </a:r>
            <a:r>
              <a:rPr lang="en-US" altLang="zh-CN" sz="3200" dirty="0"/>
              <a:t>JSP</a:t>
            </a:r>
            <a:r>
              <a:rPr lang="zh-CN" altLang="en-US" sz="3200" dirty="0"/>
              <a:t>等技术。它不需要重新加载整个页面内容，只需与服务器进行少量的数据交换，就可以实现网页的异步加载和局部更新。</a:t>
            </a:r>
          </a:p>
        </p:txBody>
      </p:sp>
    </p:spTree>
    <p:extLst>
      <p:ext uri="{BB962C8B-B14F-4D97-AF65-F5344CB8AC3E}">
        <p14:creationId xmlns:p14="http://schemas.microsoft.com/office/powerpoint/2010/main" val="3176259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F568D5-DE85-4FB8-97FD-CE361FFFF09B}"/>
              </a:ext>
            </a:extLst>
          </p:cNvPr>
          <p:cNvSpPr>
            <a:spLocks noGrp="1"/>
          </p:cNvSpPr>
          <p:nvPr>
            <p:ph type="title"/>
          </p:nvPr>
        </p:nvSpPr>
        <p:spPr/>
        <p:txBody>
          <a:bodyPr/>
          <a:lstStyle/>
          <a:p>
            <a:r>
              <a:rPr lang="zh-CN" altLang="en-US" dirty="0"/>
              <a:t>静态网页的爬取</a:t>
            </a:r>
          </a:p>
        </p:txBody>
      </p:sp>
      <p:sp>
        <p:nvSpPr>
          <p:cNvPr id="3" name="内容占位符 2">
            <a:extLst>
              <a:ext uri="{FF2B5EF4-FFF2-40B4-BE49-F238E27FC236}">
                <a16:creationId xmlns:a16="http://schemas.microsoft.com/office/drawing/2014/main" id="{7E23F0C6-CF51-438E-A901-3451A87678B8}"/>
              </a:ext>
            </a:extLst>
          </p:cNvPr>
          <p:cNvSpPr>
            <a:spLocks noGrp="1"/>
          </p:cNvSpPr>
          <p:nvPr>
            <p:ph idx="1"/>
          </p:nvPr>
        </p:nvSpPr>
        <p:spPr>
          <a:xfrm>
            <a:off x="751628" y="1900610"/>
            <a:ext cx="11102060" cy="4873610"/>
          </a:xfrm>
        </p:spPr>
        <p:txBody>
          <a:bodyPr>
            <a:normAutofit/>
          </a:bodyPr>
          <a:lstStyle/>
          <a:p>
            <a:pPr marL="0" indent="0">
              <a:buNone/>
            </a:pPr>
            <a:r>
              <a:rPr lang="en-US" altLang="zh-CN" sz="3200" dirty="0"/>
              <a:t>	</a:t>
            </a:r>
            <a:r>
              <a:rPr lang="zh-CN" altLang="en-US" sz="3200" dirty="0"/>
              <a:t>静态网页的数据全部包含在 </a:t>
            </a:r>
            <a:r>
              <a:rPr lang="en-US" altLang="zh-CN" sz="3200" dirty="0"/>
              <a:t>HTML </a:t>
            </a:r>
            <a:r>
              <a:rPr lang="zh-CN" altLang="en-US" sz="3200" dirty="0"/>
              <a:t>中，因此爬虫程序可以直接在 </a:t>
            </a:r>
            <a:r>
              <a:rPr lang="en-US" altLang="zh-CN" sz="3200" dirty="0"/>
              <a:t>HTML </a:t>
            </a:r>
            <a:r>
              <a:rPr lang="zh-CN" altLang="en-US" sz="3200" dirty="0"/>
              <a:t>中提取数据。通过分析静态网页的 </a:t>
            </a:r>
            <a:r>
              <a:rPr lang="en-US" altLang="zh-CN" sz="3200" dirty="0"/>
              <a:t>URL</a:t>
            </a:r>
            <a:r>
              <a:rPr lang="zh-CN" altLang="en-US" sz="3200" dirty="0"/>
              <a:t>，并找到 </a:t>
            </a:r>
            <a:r>
              <a:rPr lang="en-US" altLang="zh-CN" sz="3200" dirty="0"/>
              <a:t>URL </a:t>
            </a:r>
            <a:r>
              <a:rPr lang="zh-CN" altLang="en-US" sz="3200" dirty="0"/>
              <a:t>查询参数的变化规律，就可以实现页面抓取。</a:t>
            </a:r>
            <a:endParaRPr lang="en-US" altLang="zh-CN" sz="3200" dirty="0"/>
          </a:p>
          <a:p>
            <a:pPr marL="0" indent="0">
              <a:buNone/>
            </a:pPr>
            <a:r>
              <a:rPr lang="en-US" altLang="zh-CN" sz="3200" dirty="0"/>
              <a:t>	</a:t>
            </a:r>
            <a:r>
              <a:rPr lang="zh-CN" altLang="en-US" sz="3200" dirty="0"/>
              <a:t>在爬取这类网页时，一般分为三步：</a:t>
            </a:r>
          </a:p>
          <a:p>
            <a:pPr marL="514350" indent="-514350">
              <a:buFont typeface="+mj-lt"/>
              <a:buAutoNum type="arabicPeriod"/>
            </a:pPr>
            <a:r>
              <a:rPr lang="zh-CN" altLang="en-US" sz="3200" dirty="0"/>
              <a:t>模拟浏览器的真实请求，构造请求消息</a:t>
            </a:r>
          </a:p>
          <a:p>
            <a:pPr marL="514350" indent="-514350">
              <a:buFont typeface="+mj-lt"/>
              <a:buAutoNum type="arabicPeriod"/>
            </a:pPr>
            <a:r>
              <a:rPr lang="zh-CN" altLang="en-US" sz="3200" dirty="0"/>
              <a:t>发送人为构造的请求消息，获取网站响应的网页源代码</a:t>
            </a:r>
          </a:p>
          <a:p>
            <a:pPr marL="514350" indent="-514350">
              <a:buFont typeface="+mj-lt"/>
              <a:buAutoNum type="arabicPeriod"/>
            </a:pPr>
            <a:r>
              <a:rPr lang="zh-CN" altLang="en-US" sz="3200" dirty="0"/>
              <a:t>对网站源代码进行解析、清洗，找到自己想要的数据并加以保存</a:t>
            </a:r>
          </a:p>
          <a:p>
            <a:pPr marL="0" indent="0">
              <a:buNone/>
            </a:pPr>
            <a:endParaRPr lang="zh-CN" altLang="en-US" sz="3200" dirty="0"/>
          </a:p>
        </p:txBody>
      </p:sp>
    </p:spTree>
    <p:extLst>
      <p:ext uri="{BB962C8B-B14F-4D97-AF65-F5344CB8AC3E}">
        <p14:creationId xmlns:p14="http://schemas.microsoft.com/office/powerpoint/2010/main" val="15210656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例：爬取豆瓣电影</a:t>
            </a:r>
            <a:r>
              <a:rPr lang="en-US" altLang="zh-CN" dirty="0"/>
              <a:t>TOP250</a:t>
            </a:r>
            <a:endParaRPr lang="zh-CN" altLang="en-US" dirty="0"/>
          </a:p>
        </p:txBody>
      </p:sp>
      <p:sp>
        <p:nvSpPr>
          <p:cNvPr id="5" name="内容占位符 4">
            <a:extLst>
              <a:ext uri="{FF2B5EF4-FFF2-40B4-BE49-F238E27FC236}">
                <a16:creationId xmlns:a16="http://schemas.microsoft.com/office/drawing/2014/main" id="{11C818E4-5807-4559-BD67-D49AC199D8AC}"/>
              </a:ext>
            </a:extLst>
          </p:cNvPr>
          <p:cNvSpPr>
            <a:spLocks noGrp="1"/>
          </p:cNvSpPr>
          <p:nvPr>
            <p:ph idx="1"/>
          </p:nvPr>
        </p:nvSpPr>
        <p:spPr>
          <a:xfrm>
            <a:off x="823440" y="1948485"/>
            <a:ext cx="5211920" cy="4504977"/>
          </a:xfrm>
        </p:spPr>
        <p:txBody>
          <a:bodyPr>
            <a:normAutofit/>
          </a:bodyPr>
          <a:lstStyle/>
          <a:p>
            <a:pPr marL="457200" indent="-457200">
              <a:buFont typeface="+mj-lt"/>
              <a:buAutoNum type="arabicPeriod"/>
            </a:pPr>
            <a:r>
              <a:rPr lang="zh-CN" altLang="en-US" sz="3200" dirty="0"/>
              <a:t>观察</a:t>
            </a:r>
            <a:r>
              <a:rPr lang="en-US" altLang="zh-CN" sz="3200" dirty="0"/>
              <a:t>URL</a:t>
            </a:r>
            <a:r>
              <a:rPr lang="zh-CN" altLang="en-US" sz="3200" dirty="0"/>
              <a:t>的变化规律</a:t>
            </a:r>
            <a:endParaRPr lang="en-US" altLang="zh-CN" sz="3200" dirty="0"/>
          </a:p>
          <a:p>
            <a:pPr>
              <a:buFont typeface="Wingdings" panose="05000000000000000000" pitchFamily="2" charset="2"/>
              <a:buChar char="l"/>
            </a:pPr>
            <a:r>
              <a:rPr lang="zh-CN" altLang="en-US" sz="3200" dirty="0"/>
              <a:t>仅</a:t>
            </a:r>
            <a:r>
              <a:rPr lang="en-US" altLang="zh-CN" sz="3200" dirty="0" err="1"/>
              <a:t>strat</a:t>
            </a:r>
            <a:r>
              <a:rPr lang="zh-CN" altLang="en-US" sz="3200" dirty="0"/>
              <a:t>后的数值变化，且其值为：</a:t>
            </a:r>
            <a:r>
              <a:rPr lang="en-US" altLang="zh-CN" sz="3200" dirty="0"/>
              <a:t>(</a:t>
            </a:r>
            <a:r>
              <a:rPr lang="zh-CN" altLang="en-US" sz="3200" dirty="0"/>
              <a:t>当前页码数</a:t>
            </a:r>
            <a:r>
              <a:rPr lang="en-US" altLang="zh-CN" sz="3200" dirty="0"/>
              <a:t>-1)*25</a:t>
            </a:r>
          </a:p>
          <a:p>
            <a:pPr>
              <a:buFont typeface="Wingdings" panose="05000000000000000000" pitchFamily="2" charset="2"/>
              <a:buChar char="l"/>
            </a:pPr>
            <a:r>
              <a:rPr lang="zh-CN" altLang="en-US" sz="3200" dirty="0"/>
              <a:t>每页</a:t>
            </a:r>
            <a:r>
              <a:rPr lang="en-US" altLang="zh-CN" sz="3200" dirty="0"/>
              <a:t>25</a:t>
            </a:r>
            <a:r>
              <a:rPr lang="zh-CN" altLang="en-US" sz="3200" dirty="0"/>
              <a:t>部电影，一共</a:t>
            </a:r>
            <a:r>
              <a:rPr lang="en-US" altLang="zh-CN" sz="3200" dirty="0"/>
              <a:t>10</a:t>
            </a:r>
            <a:r>
              <a:rPr lang="zh-CN" altLang="en-US" sz="3200" dirty="0"/>
              <a:t>页</a:t>
            </a:r>
            <a:endParaRPr lang="en-US" altLang="zh-CN" sz="3200" dirty="0"/>
          </a:p>
          <a:p>
            <a:pPr marL="0" indent="0">
              <a:buNone/>
            </a:pPr>
            <a:r>
              <a:rPr lang="zh-CN" altLang="en-US" sz="3200" dirty="0"/>
              <a:t>因此，可使用循环遍历所有页码值并计算，再通过字符串拼接构建每页</a:t>
            </a:r>
            <a:r>
              <a:rPr lang="en-US" altLang="zh-CN" sz="3200" dirty="0"/>
              <a:t>URL</a:t>
            </a:r>
            <a:r>
              <a:rPr lang="zh-CN" altLang="en-US" sz="3200" dirty="0"/>
              <a:t>，即可爬取所有页面。</a:t>
            </a:r>
            <a:endParaRPr lang="en-US" altLang="zh-CN" sz="3200" dirty="0"/>
          </a:p>
          <a:p>
            <a:pPr marL="0" indent="0">
              <a:buNone/>
            </a:pPr>
            <a:endParaRPr lang="en-US" altLang="zh-CN" sz="3200" dirty="0"/>
          </a:p>
          <a:p>
            <a:pPr marL="0" indent="0">
              <a:buNone/>
            </a:pPr>
            <a:endParaRPr lang="zh-CN" altLang="en-US" sz="3200" dirty="0"/>
          </a:p>
        </p:txBody>
      </p:sp>
      <p:pic>
        <p:nvPicPr>
          <p:cNvPr id="7" name="图片 6">
            <a:extLst>
              <a:ext uri="{FF2B5EF4-FFF2-40B4-BE49-F238E27FC236}">
                <a16:creationId xmlns:a16="http://schemas.microsoft.com/office/drawing/2014/main" id="{9A011BDA-FA74-49A7-9EAC-7B72D5655B0C}"/>
              </a:ext>
            </a:extLst>
          </p:cNvPr>
          <p:cNvPicPr>
            <a:picLocks noChangeAspect="1"/>
          </p:cNvPicPr>
          <p:nvPr/>
        </p:nvPicPr>
        <p:blipFill>
          <a:blip r:embed="rId3"/>
          <a:stretch>
            <a:fillRect/>
          </a:stretch>
        </p:blipFill>
        <p:spPr>
          <a:xfrm>
            <a:off x="6156642" y="3494673"/>
            <a:ext cx="5356816" cy="1330451"/>
          </a:xfrm>
          <a:prstGeom prst="rect">
            <a:avLst/>
          </a:prstGeom>
          <a:ln>
            <a:noFill/>
          </a:ln>
          <a:effectLst>
            <a:outerShdw blurRad="190500" algn="tl" rotWithShape="0">
              <a:srgbClr val="000000">
                <a:alpha val="70000"/>
              </a:srgbClr>
            </a:outerShdw>
          </a:effectLst>
        </p:spPr>
      </p:pic>
      <p:pic>
        <p:nvPicPr>
          <p:cNvPr id="9" name="图片 8">
            <a:extLst>
              <a:ext uri="{FF2B5EF4-FFF2-40B4-BE49-F238E27FC236}">
                <a16:creationId xmlns:a16="http://schemas.microsoft.com/office/drawing/2014/main" id="{0023B582-7A70-4B29-A734-FBFC739DA489}"/>
              </a:ext>
            </a:extLst>
          </p:cNvPr>
          <p:cNvPicPr>
            <a:picLocks noChangeAspect="1"/>
          </p:cNvPicPr>
          <p:nvPr/>
        </p:nvPicPr>
        <p:blipFill>
          <a:blip r:embed="rId4"/>
          <a:stretch>
            <a:fillRect/>
          </a:stretch>
        </p:blipFill>
        <p:spPr>
          <a:xfrm>
            <a:off x="6156642" y="5115866"/>
            <a:ext cx="5417458" cy="1337596"/>
          </a:xfrm>
          <a:prstGeom prst="rect">
            <a:avLst/>
          </a:prstGeom>
          <a:ln>
            <a:noFill/>
          </a:ln>
          <a:effectLst>
            <a:outerShdw blurRad="190500" algn="tl" rotWithShape="0">
              <a:srgbClr val="000000">
                <a:alpha val="70000"/>
              </a:srgbClr>
            </a:outerShdw>
          </a:effectLst>
        </p:spPr>
      </p:pic>
      <p:pic>
        <p:nvPicPr>
          <p:cNvPr id="11" name="图片 10">
            <a:extLst>
              <a:ext uri="{FF2B5EF4-FFF2-40B4-BE49-F238E27FC236}">
                <a16:creationId xmlns:a16="http://schemas.microsoft.com/office/drawing/2014/main" id="{93A39B87-109C-4A04-A4E8-C0C2AB5342F3}"/>
              </a:ext>
            </a:extLst>
          </p:cNvPr>
          <p:cNvPicPr>
            <a:picLocks noChangeAspect="1"/>
          </p:cNvPicPr>
          <p:nvPr/>
        </p:nvPicPr>
        <p:blipFill>
          <a:blip r:embed="rId5"/>
          <a:stretch>
            <a:fillRect/>
          </a:stretch>
        </p:blipFill>
        <p:spPr>
          <a:xfrm>
            <a:off x="6156642" y="1859936"/>
            <a:ext cx="5639597" cy="138121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325596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A1999A-EF9A-428A-A432-91459E9B012F}"/>
              </a:ext>
            </a:extLst>
          </p:cNvPr>
          <p:cNvSpPr>
            <a:spLocks noGrp="1"/>
          </p:cNvSpPr>
          <p:nvPr>
            <p:ph type="title"/>
          </p:nvPr>
        </p:nvSpPr>
        <p:spPr/>
        <p:txBody>
          <a:bodyPr/>
          <a:lstStyle/>
          <a:p>
            <a:r>
              <a:rPr lang="zh-CN" altLang="en-US" dirty="0"/>
              <a:t>例：爬取豆瓣电影</a:t>
            </a:r>
            <a:r>
              <a:rPr lang="en-US" altLang="zh-CN" dirty="0"/>
              <a:t>TOP250</a:t>
            </a:r>
            <a:endParaRPr lang="zh-CN" altLang="en-US" dirty="0"/>
          </a:p>
        </p:txBody>
      </p:sp>
      <p:sp>
        <p:nvSpPr>
          <p:cNvPr id="3" name="内容占位符 2">
            <a:extLst>
              <a:ext uri="{FF2B5EF4-FFF2-40B4-BE49-F238E27FC236}">
                <a16:creationId xmlns:a16="http://schemas.microsoft.com/office/drawing/2014/main" id="{4F353E71-29C0-4658-AEEF-E6830AF4CB74}"/>
              </a:ext>
            </a:extLst>
          </p:cNvPr>
          <p:cNvSpPr>
            <a:spLocks noGrp="1"/>
          </p:cNvSpPr>
          <p:nvPr>
            <p:ph idx="1"/>
          </p:nvPr>
        </p:nvSpPr>
        <p:spPr>
          <a:xfrm>
            <a:off x="756415" y="1809650"/>
            <a:ext cx="3877822" cy="4499710"/>
          </a:xfrm>
        </p:spPr>
        <p:txBody>
          <a:bodyPr>
            <a:normAutofit/>
          </a:bodyPr>
          <a:lstStyle/>
          <a:p>
            <a:pPr marL="457200" indent="-457200">
              <a:buFont typeface="+mj-lt"/>
              <a:buAutoNum type="arabicPeriod" startAt="2"/>
            </a:pPr>
            <a:r>
              <a:rPr lang="zh-CN" altLang="en-US" sz="3200" dirty="0"/>
              <a:t>获取请求所需参数</a:t>
            </a:r>
            <a:endParaRPr lang="en-US" altLang="zh-CN" sz="3200" dirty="0"/>
          </a:p>
          <a:p>
            <a:pPr marL="0" indent="0">
              <a:buNone/>
            </a:pPr>
            <a:r>
              <a:rPr lang="en-US" altLang="zh-CN" sz="3200" dirty="0"/>
              <a:t>F12</a:t>
            </a:r>
            <a:r>
              <a:rPr lang="zh-CN" altLang="en-US" sz="3200" dirty="0"/>
              <a:t>打开审查工具，若对应界面无内容，则需刷新一下页面。找到对应</a:t>
            </a:r>
            <a:r>
              <a:rPr lang="en-US" altLang="zh-CN" sz="3200" dirty="0"/>
              <a:t>URL</a:t>
            </a:r>
            <a:r>
              <a:rPr lang="zh-CN" altLang="en-US" sz="3200" dirty="0"/>
              <a:t>，即可观察到请求头相关参数信息。</a:t>
            </a:r>
          </a:p>
        </p:txBody>
      </p:sp>
      <p:pic>
        <p:nvPicPr>
          <p:cNvPr id="5" name="图片 4">
            <a:extLst>
              <a:ext uri="{FF2B5EF4-FFF2-40B4-BE49-F238E27FC236}">
                <a16:creationId xmlns:a16="http://schemas.microsoft.com/office/drawing/2014/main" id="{2CB04F07-F42B-42EC-8A39-B9D34CB4F47B}"/>
              </a:ext>
            </a:extLst>
          </p:cNvPr>
          <p:cNvPicPr>
            <a:picLocks noChangeAspect="1"/>
          </p:cNvPicPr>
          <p:nvPr/>
        </p:nvPicPr>
        <p:blipFill>
          <a:blip r:embed="rId2"/>
          <a:stretch>
            <a:fillRect/>
          </a:stretch>
        </p:blipFill>
        <p:spPr>
          <a:xfrm>
            <a:off x="4634237" y="2067495"/>
            <a:ext cx="7441695" cy="425920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076444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例：爬取豆瓣电影</a:t>
            </a:r>
            <a:r>
              <a:rPr lang="en-US" altLang="zh-CN" dirty="0"/>
              <a:t>TOP250</a:t>
            </a:r>
            <a:endParaRPr lang="zh-CN" altLang="en-US" dirty="0"/>
          </a:p>
        </p:txBody>
      </p:sp>
      <p:pic>
        <p:nvPicPr>
          <p:cNvPr id="9" name="内容占位符 8">
            <a:extLst>
              <a:ext uri="{FF2B5EF4-FFF2-40B4-BE49-F238E27FC236}">
                <a16:creationId xmlns:a16="http://schemas.microsoft.com/office/drawing/2014/main" id="{0B4217A4-ABB0-4840-83D8-298BCCD62EF8}"/>
              </a:ext>
            </a:extLst>
          </p:cNvPr>
          <p:cNvPicPr>
            <a:picLocks noGrp="1" noChangeAspect="1"/>
          </p:cNvPicPr>
          <p:nvPr>
            <p:ph idx="1"/>
          </p:nvPr>
        </p:nvPicPr>
        <p:blipFill>
          <a:blip r:embed="rId2"/>
          <a:stretch>
            <a:fillRect/>
          </a:stretch>
        </p:blipFill>
        <p:spPr>
          <a:xfrm>
            <a:off x="731904" y="2016176"/>
            <a:ext cx="11318081" cy="3963329"/>
          </a:xfrm>
        </p:spPr>
      </p:pic>
    </p:spTree>
    <p:extLst>
      <p:ext uri="{BB962C8B-B14F-4D97-AF65-F5344CB8AC3E}">
        <p14:creationId xmlns:p14="http://schemas.microsoft.com/office/powerpoint/2010/main" val="12760816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例：爬取豆瓣电影</a:t>
            </a:r>
            <a:r>
              <a:rPr lang="en-US" altLang="zh-CN" dirty="0"/>
              <a:t>TOP250</a:t>
            </a:r>
            <a:endParaRPr lang="zh-CN" altLang="en-US" dirty="0"/>
          </a:p>
        </p:txBody>
      </p:sp>
      <p:sp>
        <p:nvSpPr>
          <p:cNvPr id="5" name="内容占位符 2">
            <a:extLst>
              <a:ext uri="{FF2B5EF4-FFF2-40B4-BE49-F238E27FC236}">
                <a16:creationId xmlns:a16="http://schemas.microsoft.com/office/drawing/2014/main" id="{39D37C7A-4BBD-4E28-BBED-45D3EE430337}"/>
              </a:ext>
            </a:extLst>
          </p:cNvPr>
          <p:cNvSpPr>
            <a:spLocks noGrp="1"/>
          </p:cNvSpPr>
          <p:nvPr>
            <p:ph idx="1"/>
          </p:nvPr>
        </p:nvSpPr>
        <p:spPr>
          <a:xfrm>
            <a:off x="756416" y="1809650"/>
            <a:ext cx="3504402" cy="4499710"/>
          </a:xfrm>
        </p:spPr>
        <p:txBody>
          <a:bodyPr>
            <a:normAutofit/>
          </a:bodyPr>
          <a:lstStyle/>
          <a:p>
            <a:pPr marL="514350" indent="-514350">
              <a:buFont typeface="+mj-lt"/>
              <a:buAutoNum type="arabicPeriod" startAt="3"/>
            </a:pPr>
            <a:r>
              <a:rPr lang="zh-CN" altLang="en-US" sz="3200" dirty="0"/>
              <a:t>观察页面结构并提取数据</a:t>
            </a:r>
            <a:endParaRPr lang="en-US" altLang="zh-CN" sz="3200" dirty="0"/>
          </a:p>
          <a:p>
            <a:pPr marL="0" indent="0">
              <a:buNone/>
            </a:pPr>
            <a:r>
              <a:rPr lang="zh-CN" altLang="en-US" sz="3200" dirty="0"/>
              <a:t>通过审查工具，可快速定位网页中元素对应的源码，分析其规律，然后通过</a:t>
            </a:r>
            <a:r>
              <a:rPr lang="en-US" altLang="zh-CN" sz="3200" dirty="0" err="1"/>
              <a:t>BeautifulSoup</a:t>
            </a:r>
            <a:r>
              <a:rPr lang="zh-CN" altLang="en-US" sz="3200" dirty="0"/>
              <a:t>等第三方库解析页面，提取需要的数据。</a:t>
            </a:r>
          </a:p>
        </p:txBody>
      </p:sp>
      <p:pic>
        <p:nvPicPr>
          <p:cNvPr id="6" name="图片 5">
            <a:extLst>
              <a:ext uri="{FF2B5EF4-FFF2-40B4-BE49-F238E27FC236}">
                <a16:creationId xmlns:a16="http://schemas.microsoft.com/office/drawing/2014/main" id="{81622DE3-4DF3-452A-9692-55AA94554582}"/>
              </a:ext>
            </a:extLst>
          </p:cNvPr>
          <p:cNvPicPr>
            <a:picLocks noChangeAspect="1"/>
          </p:cNvPicPr>
          <p:nvPr/>
        </p:nvPicPr>
        <p:blipFill>
          <a:blip r:embed="rId2"/>
          <a:stretch>
            <a:fillRect/>
          </a:stretch>
        </p:blipFill>
        <p:spPr>
          <a:xfrm>
            <a:off x="4260818" y="1849865"/>
            <a:ext cx="7791646" cy="445949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266616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BeautifulSoup</a:t>
            </a:r>
            <a:r>
              <a:rPr lang="zh-CN" altLang="en-US" dirty="0"/>
              <a:t>库</a:t>
            </a:r>
          </a:p>
        </p:txBody>
      </p:sp>
      <p:sp>
        <p:nvSpPr>
          <p:cNvPr id="5" name="内容占位符 4">
            <a:extLst>
              <a:ext uri="{FF2B5EF4-FFF2-40B4-BE49-F238E27FC236}">
                <a16:creationId xmlns:a16="http://schemas.microsoft.com/office/drawing/2014/main" id="{33A3BC05-21A8-4D59-B897-740B50DE3D01}"/>
              </a:ext>
            </a:extLst>
          </p:cNvPr>
          <p:cNvSpPr>
            <a:spLocks noGrp="1"/>
          </p:cNvSpPr>
          <p:nvPr>
            <p:ph idx="1"/>
          </p:nvPr>
        </p:nvSpPr>
        <p:spPr>
          <a:xfrm>
            <a:off x="751627" y="1809649"/>
            <a:ext cx="11288771" cy="4548063"/>
          </a:xfrm>
        </p:spPr>
        <p:txBody>
          <a:bodyPr>
            <a:normAutofit/>
          </a:bodyPr>
          <a:lstStyle/>
          <a:p>
            <a:r>
              <a:rPr lang="en-US" altLang="zh-CN" sz="2400" dirty="0"/>
              <a:t>Beautiful Soup</a:t>
            </a:r>
            <a:r>
              <a:rPr lang="zh-CN" altLang="en-US" sz="2400" dirty="0"/>
              <a:t>是</a:t>
            </a:r>
            <a:r>
              <a:rPr lang="en-US" altLang="zh-CN" sz="2400" dirty="0"/>
              <a:t>python</a:t>
            </a:r>
            <a:r>
              <a:rPr lang="zh-CN" altLang="en-US" sz="2400" dirty="0"/>
              <a:t>的一个库，最主要的功能是从网页抓取数据。</a:t>
            </a:r>
            <a:endParaRPr lang="en-US" altLang="zh-CN" sz="2400" dirty="0"/>
          </a:p>
          <a:p>
            <a:r>
              <a:rPr lang="zh-CN" altLang="en-US" sz="2400" dirty="0"/>
              <a:t>官方解释如下：</a:t>
            </a:r>
            <a:endParaRPr lang="en-US" altLang="zh-CN" sz="2400" dirty="0"/>
          </a:p>
          <a:p>
            <a:r>
              <a:rPr lang="en-US" altLang="zh-CN" sz="2400" dirty="0"/>
              <a:t>Beautiful Soup</a:t>
            </a:r>
            <a:r>
              <a:rPr lang="zh-CN" altLang="en-US" sz="2400" dirty="0"/>
              <a:t>提供一些简单的、</a:t>
            </a:r>
            <a:r>
              <a:rPr lang="en-US" altLang="zh-CN" sz="2400" dirty="0"/>
              <a:t>python</a:t>
            </a:r>
            <a:r>
              <a:rPr lang="zh-CN" altLang="en-US" sz="2400" dirty="0"/>
              <a:t>式的函数用来处理导航、搜索、修改分析树等功能。它是一个工具箱，通过解析文档为用户提供需要抓取的数据。</a:t>
            </a:r>
            <a:endParaRPr lang="en-US" altLang="zh-CN" sz="2400" dirty="0"/>
          </a:p>
          <a:p>
            <a:r>
              <a:rPr lang="en-US" altLang="zh-CN" sz="2400" dirty="0"/>
              <a:t>Beautiful Soup</a:t>
            </a:r>
            <a:r>
              <a:rPr lang="zh-CN" altLang="en-US" sz="2400" dirty="0"/>
              <a:t>自动将输入文档转换为</a:t>
            </a:r>
            <a:r>
              <a:rPr lang="en-US" altLang="zh-CN" sz="2400" dirty="0"/>
              <a:t>Unicode</a:t>
            </a:r>
            <a:r>
              <a:rPr lang="zh-CN" altLang="en-US" sz="2400" dirty="0"/>
              <a:t>编码，输出文档转换为</a:t>
            </a:r>
            <a:r>
              <a:rPr lang="en-US" altLang="zh-CN" sz="2400" dirty="0"/>
              <a:t>utf-8</a:t>
            </a:r>
            <a:r>
              <a:rPr lang="zh-CN" altLang="en-US" sz="2400" dirty="0"/>
              <a:t>编码。你不需要考虑编码方式，除非文档没有指定一个编码方式，这时，你仅仅需要说明一下原始编码方式。</a:t>
            </a:r>
            <a:endParaRPr lang="en-US" altLang="zh-CN" sz="2400" dirty="0"/>
          </a:p>
          <a:p>
            <a:r>
              <a:rPr lang="en-US" altLang="zh-CN" sz="2400" dirty="0" err="1"/>
              <a:t>BeautifulSoup</a:t>
            </a:r>
            <a:r>
              <a:rPr lang="zh-CN" altLang="en-US" sz="2400" dirty="0"/>
              <a:t>支持</a:t>
            </a:r>
            <a:r>
              <a:rPr lang="en-US" altLang="zh-CN" sz="2400" dirty="0"/>
              <a:t>Python</a:t>
            </a:r>
            <a:r>
              <a:rPr lang="zh-CN" altLang="en-US" sz="2400" dirty="0"/>
              <a:t>标准库中的</a:t>
            </a:r>
            <a:r>
              <a:rPr lang="en-US" altLang="zh-CN" sz="2400" dirty="0"/>
              <a:t>HTML</a:t>
            </a:r>
            <a:r>
              <a:rPr lang="zh-CN" altLang="en-US" sz="2400" dirty="0"/>
              <a:t>解析器，还支持一些第三方的解析器。默认会使用 </a:t>
            </a:r>
            <a:r>
              <a:rPr lang="en-US" altLang="zh-CN" sz="2400" dirty="0"/>
              <a:t>Python</a:t>
            </a:r>
            <a:r>
              <a:rPr lang="zh-CN" altLang="en-US" sz="2400" dirty="0"/>
              <a:t>默认的解析器，但</a:t>
            </a:r>
            <a:r>
              <a:rPr lang="en-US" altLang="zh-CN" sz="2400" dirty="0" err="1"/>
              <a:t>lxml</a:t>
            </a:r>
            <a:r>
              <a:rPr lang="en-US" altLang="zh-CN" sz="2400" dirty="0"/>
              <a:t> </a:t>
            </a:r>
            <a:r>
              <a:rPr lang="zh-CN" altLang="en-US" sz="2400" dirty="0"/>
              <a:t>解析器更加强大，速度更快，推荐使用</a:t>
            </a:r>
            <a:r>
              <a:rPr lang="en-US" altLang="zh-CN" sz="2400" dirty="0" err="1"/>
              <a:t>lxml</a:t>
            </a:r>
            <a:r>
              <a:rPr lang="en-US" altLang="zh-CN" sz="2400" dirty="0"/>
              <a:t> </a:t>
            </a:r>
            <a:r>
              <a:rPr lang="zh-CN" altLang="en-US" sz="2400" dirty="0"/>
              <a:t>解析器。</a:t>
            </a:r>
          </a:p>
        </p:txBody>
      </p:sp>
      <p:sp>
        <p:nvSpPr>
          <p:cNvPr id="7" name="文本框 6">
            <a:extLst>
              <a:ext uri="{FF2B5EF4-FFF2-40B4-BE49-F238E27FC236}">
                <a16:creationId xmlns:a16="http://schemas.microsoft.com/office/drawing/2014/main" id="{568CBF61-36D3-44C2-9A94-1A205A5574AA}"/>
              </a:ext>
            </a:extLst>
          </p:cNvPr>
          <p:cNvSpPr txBox="1"/>
          <p:nvPr/>
        </p:nvSpPr>
        <p:spPr>
          <a:xfrm>
            <a:off x="6096000" y="5611410"/>
            <a:ext cx="5003469" cy="461665"/>
          </a:xfrm>
          <a:prstGeom prst="rect">
            <a:avLst/>
          </a:prstGeom>
          <a:noFill/>
        </p:spPr>
        <p:txBody>
          <a:bodyPr wrap="square">
            <a:spAutoFit/>
          </a:bodyPr>
          <a:lstStyle/>
          <a:p>
            <a:r>
              <a:rPr lang="en-US" altLang="zh-CN" sz="2400" b="0" i="0" dirty="0">
                <a:solidFill>
                  <a:srgbClr val="FF0000"/>
                </a:solidFill>
                <a:effectLst/>
                <a:latin typeface="Courier New" panose="02070309020205020404" pitchFamily="49" charset="0"/>
              </a:rPr>
              <a:t>pip install beautifulsoup4</a:t>
            </a:r>
            <a:endParaRPr lang="zh-CN" altLang="en-US" sz="2400" dirty="0">
              <a:solidFill>
                <a:srgbClr val="FF0000"/>
              </a:solidFill>
            </a:endParaRPr>
          </a:p>
        </p:txBody>
      </p:sp>
      <p:sp>
        <p:nvSpPr>
          <p:cNvPr id="9" name="文本框 8">
            <a:extLst>
              <a:ext uri="{FF2B5EF4-FFF2-40B4-BE49-F238E27FC236}">
                <a16:creationId xmlns:a16="http://schemas.microsoft.com/office/drawing/2014/main" id="{7C9E2F3D-6BBA-4D9C-9E45-3B91CE1693A9}"/>
              </a:ext>
            </a:extLst>
          </p:cNvPr>
          <p:cNvSpPr txBox="1"/>
          <p:nvPr/>
        </p:nvSpPr>
        <p:spPr>
          <a:xfrm>
            <a:off x="6096000" y="6173046"/>
            <a:ext cx="3232715" cy="461665"/>
          </a:xfrm>
          <a:prstGeom prst="rect">
            <a:avLst/>
          </a:prstGeom>
          <a:noFill/>
        </p:spPr>
        <p:txBody>
          <a:bodyPr wrap="square">
            <a:spAutoFit/>
          </a:bodyPr>
          <a:lstStyle/>
          <a:p>
            <a:r>
              <a:rPr lang="en-US" altLang="zh-CN" sz="2400" b="0" i="0" dirty="0">
                <a:solidFill>
                  <a:srgbClr val="FF0000"/>
                </a:solidFill>
                <a:effectLst/>
                <a:latin typeface="Courier New" panose="02070309020205020404" pitchFamily="49" charset="0"/>
              </a:rPr>
              <a:t>pip install </a:t>
            </a:r>
            <a:r>
              <a:rPr lang="en-US" altLang="zh-CN" sz="2400" b="0" i="0" dirty="0" err="1">
                <a:solidFill>
                  <a:srgbClr val="FF0000"/>
                </a:solidFill>
                <a:effectLst/>
                <a:latin typeface="Courier New" panose="02070309020205020404" pitchFamily="49" charset="0"/>
              </a:rPr>
              <a:t>lxml</a:t>
            </a:r>
            <a:endParaRPr lang="zh-CN" altLang="en-US" sz="2400" dirty="0">
              <a:solidFill>
                <a:srgbClr val="FF0000"/>
              </a:solidFill>
            </a:endParaRPr>
          </a:p>
        </p:txBody>
      </p:sp>
      <p:sp>
        <p:nvSpPr>
          <p:cNvPr id="11" name="文本框 10">
            <a:extLst>
              <a:ext uri="{FF2B5EF4-FFF2-40B4-BE49-F238E27FC236}">
                <a16:creationId xmlns:a16="http://schemas.microsoft.com/office/drawing/2014/main" id="{583BDCF5-428B-41B0-8603-12D852AD3FD1}"/>
              </a:ext>
            </a:extLst>
          </p:cNvPr>
          <p:cNvSpPr txBox="1"/>
          <p:nvPr/>
        </p:nvSpPr>
        <p:spPr>
          <a:xfrm>
            <a:off x="5808754" y="1104191"/>
            <a:ext cx="5499166" cy="461665"/>
          </a:xfrm>
          <a:prstGeom prst="rect">
            <a:avLst/>
          </a:prstGeom>
          <a:noFill/>
        </p:spPr>
        <p:txBody>
          <a:bodyPr wrap="square">
            <a:spAutoFit/>
          </a:bodyPr>
          <a:lstStyle/>
          <a:p>
            <a:r>
              <a:rPr lang="en-US" altLang="zh-CN" sz="2400" dirty="0">
                <a:solidFill>
                  <a:srgbClr val="1010FF"/>
                </a:solidFill>
                <a:hlinkClick r:id="rId2">
                  <a:extLst>
                    <a:ext uri="{A12FA001-AC4F-418D-AE19-62706E023703}">
                      <ahyp:hlinkClr xmlns:ahyp="http://schemas.microsoft.com/office/drawing/2018/hyperlinkcolor" val="tx"/>
                    </a:ext>
                  </a:extLst>
                </a:hlinkClick>
              </a:rPr>
              <a:t>Beautiful Soup 4.4.0 </a:t>
            </a:r>
            <a:r>
              <a:rPr lang="zh-CN" altLang="en-US" sz="2400" dirty="0">
                <a:solidFill>
                  <a:srgbClr val="1010FF"/>
                </a:solidFill>
                <a:hlinkClick r:id="rId2">
                  <a:extLst>
                    <a:ext uri="{A12FA001-AC4F-418D-AE19-62706E023703}">
                      <ahyp:hlinkClr xmlns:ahyp="http://schemas.microsoft.com/office/drawing/2018/hyperlinkcolor" val="tx"/>
                    </a:ext>
                  </a:extLst>
                </a:hlinkClick>
              </a:rPr>
              <a:t>文档 </a:t>
            </a:r>
            <a:r>
              <a:rPr lang="en-US" altLang="zh-CN" sz="2400" dirty="0">
                <a:solidFill>
                  <a:srgbClr val="1010FF"/>
                </a:solidFill>
                <a:hlinkClick r:id="rId2">
                  <a:extLst>
                    <a:ext uri="{A12FA001-AC4F-418D-AE19-62706E023703}">
                      <ahyp:hlinkClr xmlns:ahyp="http://schemas.microsoft.com/office/drawing/2018/hyperlinkcolor" val="tx"/>
                    </a:ext>
                  </a:extLst>
                </a:hlinkClick>
              </a:rPr>
              <a:t>—(crummy.com)</a:t>
            </a:r>
            <a:endParaRPr lang="zh-CN" altLang="en-US" sz="2400" dirty="0">
              <a:solidFill>
                <a:srgbClr val="1010FF"/>
              </a:solidFill>
            </a:endParaRPr>
          </a:p>
        </p:txBody>
      </p:sp>
    </p:spTree>
    <p:extLst>
      <p:ext uri="{BB962C8B-B14F-4D97-AF65-F5344CB8AC3E}">
        <p14:creationId xmlns:p14="http://schemas.microsoft.com/office/powerpoint/2010/main" val="26624831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0E16E1B-2D7F-4088-97D0-D9902BCFD0EA}"/>
              </a:ext>
            </a:extLst>
          </p:cNvPr>
          <p:cNvPicPr>
            <a:picLocks noChangeAspect="1"/>
          </p:cNvPicPr>
          <p:nvPr/>
        </p:nvPicPr>
        <p:blipFill>
          <a:blip r:embed="rId2"/>
          <a:stretch>
            <a:fillRect/>
          </a:stretch>
        </p:blipFill>
        <p:spPr>
          <a:xfrm>
            <a:off x="6035355" y="2084832"/>
            <a:ext cx="6156645" cy="2930481"/>
          </a:xfrm>
          <a:prstGeom prst="rect">
            <a:avLst/>
          </a:prstGeom>
        </p:spPr>
      </p:pic>
      <p:sp>
        <p:nvSpPr>
          <p:cNvPr id="2" name="标题 1"/>
          <p:cNvSpPr>
            <a:spLocks noGrp="1"/>
          </p:cNvSpPr>
          <p:nvPr>
            <p:ph type="title"/>
          </p:nvPr>
        </p:nvSpPr>
        <p:spPr/>
        <p:txBody>
          <a:bodyPr/>
          <a:lstStyle/>
          <a:p>
            <a:r>
              <a:rPr lang="zh-CN" altLang="en-US" dirty="0"/>
              <a:t>例：爬取豆瓣电影</a:t>
            </a:r>
            <a:r>
              <a:rPr lang="en-US" altLang="zh-CN" dirty="0"/>
              <a:t>TOP250</a:t>
            </a:r>
            <a:endParaRPr lang="zh-CN" altLang="en-US" dirty="0"/>
          </a:p>
        </p:txBody>
      </p:sp>
      <p:pic>
        <p:nvPicPr>
          <p:cNvPr id="5" name="内容占位符 4">
            <a:extLst>
              <a:ext uri="{FF2B5EF4-FFF2-40B4-BE49-F238E27FC236}">
                <a16:creationId xmlns:a16="http://schemas.microsoft.com/office/drawing/2014/main" id="{D393CEF8-081D-458E-9C3F-CC9D7F0881BA}"/>
              </a:ext>
            </a:extLst>
          </p:cNvPr>
          <p:cNvPicPr>
            <a:picLocks noGrp="1" noChangeAspect="1"/>
          </p:cNvPicPr>
          <p:nvPr>
            <p:ph idx="1"/>
          </p:nvPr>
        </p:nvPicPr>
        <p:blipFill>
          <a:blip r:embed="rId3"/>
          <a:stretch>
            <a:fillRect/>
          </a:stretch>
        </p:blipFill>
        <p:spPr>
          <a:xfrm>
            <a:off x="758073" y="1842688"/>
            <a:ext cx="5985855" cy="4389437"/>
          </a:xfrm>
        </p:spPr>
      </p:pic>
    </p:spTree>
    <p:extLst>
      <p:ext uri="{BB962C8B-B14F-4D97-AF65-F5344CB8AC3E}">
        <p14:creationId xmlns:p14="http://schemas.microsoft.com/office/powerpoint/2010/main" val="4201429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CAB5C4-8DC1-4D31-A200-C8632FD9A8AD}"/>
              </a:ext>
            </a:extLst>
          </p:cNvPr>
          <p:cNvSpPr>
            <a:spLocks noGrp="1"/>
          </p:cNvSpPr>
          <p:nvPr>
            <p:ph type="title"/>
          </p:nvPr>
        </p:nvSpPr>
        <p:spPr/>
        <p:txBody>
          <a:bodyPr/>
          <a:lstStyle/>
          <a:p>
            <a:r>
              <a:rPr lang="zh-CN" altLang="en-US" dirty="0"/>
              <a:t>例：爬取豆瓣电影</a:t>
            </a:r>
            <a:r>
              <a:rPr lang="en-US" altLang="zh-CN" dirty="0"/>
              <a:t>TOP250</a:t>
            </a:r>
            <a:endParaRPr lang="zh-CN" altLang="en-US" dirty="0"/>
          </a:p>
        </p:txBody>
      </p:sp>
      <p:sp>
        <p:nvSpPr>
          <p:cNvPr id="3" name="内容占位符 2">
            <a:extLst>
              <a:ext uri="{FF2B5EF4-FFF2-40B4-BE49-F238E27FC236}">
                <a16:creationId xmlns:a16="http://schemas.microsoft.com/office/drawing/2014/main" id="{EE6D6DF0-E850-4996-A819-1EDC222F6FEC}"/>
              </a:ext>
            </a:extLst>
          </p:cNvPr>
          <p:cNvSpPr>
            <a:spLocks noGrp="1"/>
          </p:cNvSpPr>
          <p:nvPr>
            <p:ph idx="1"/>
          </p:nvPr>
        </p:nvSpPr>
        <p:spPr>
          <a:xfrm>
            <a:off x="765607" y="1821618"/>
            <a:ext cx="3825543" cy="4493007"/>
          </a:xfrm>
        </p:spPr>
        <p:txBody>
          <a:bodyPr/>
          <a:lstStyle/>
          <a:p>
            <a:pPr marL="514350" marR="0" lvl="0" indent="-514350" algn="l" defTabSz="914400" rtl="0" eaLnBrk="1" fontAlgn="auto" latinLnBrk="0" hangingPunct="1">
              <a:lnSpc>
                <a:spcPct val="90000"/>
              </a:lnSpc>
              <a:spcBef>
                <a:spcPts val="1200"/>
              </a:spcBef>
              <a:spcAft>
                <a:spcPts val="200"/>
              </a:spcAft>
              <a:buClr>
                <a:srgbClr val="1CADE4"/>
              </a:buClr>
              <a:buSzPct val="100000"/>
              <a:buFont typeface="+mj-lt"/>
              <a:buAutoNum type="arabicPeriod" startAt="4"/>
              <a:tabLst/>
              <a:defRPr/>
            </a:pPr>
            <a:r>
              <a:rPr lang="zh-CN" altLang="en-US" sz="3200" dirty="0">
                <a:solidFill>
                  <a:prstClr val="black"/>
                </a:solidFill>
                <a:latin typeface="Tw Cen MT" panose="020B0602020104020603"/>
                <a:ea typeface="华文仿宋" panose="02010600040101010101" pitchFamily="2" charset="-122"/>
              </a:rPr>
              <a:t>将爬取的数据保存到本地</a:t>
            </a:r>
            <a:endParaRPr kumimoji="0" lang="en-US" altLang="zh-CN" sz="3200" b="0" i="0" u="none" strike="noStrike" kern="1200" cap="none" spc="0" normalizeH="0" baseline="0" noProof="0" dirty="0">
              <a:ln>
                <a:noFill/>
              </a:ln>
              <a:solidFill>
                <a:prstClr val="black"/>
              </a:solidFill>
              <a:effectLst/>
              <a:uLnTx/>
              <a:uFillTx/>
              <a:latin typeface="Tw Cen MT" panose="020B0602020104020603"/>
              <a:ea typeface="华文仿宋" panose="02010600040101010101" pitchFamily="2" charset="-122"/>
              <a:cs typeface="+mn-cs"/>
            </a:endParaRPr>
          </a:p>
          <a:p>
            <a:pPr marL="0" marR="0" lvl="0" indent="0" algn="l" defTabSz="914400" rtl="0" eaLnBrk="1" fontAlgn="auto" latinLnBrk="0" hangingPunct="1">
              <a:lnSpc>
                <a:spcPct val="90000"/>
              </a:lnSpc>
              <a:spcBef>
                <a:spcPts val="1200"/>
              </a:spcBef>
              <a:spcAft>
                <a:spcPts val="200"/>
              </a:spcAft>
              <a:buClr>
                <a:srgbClr val="1CADE4"/>
              </a:buClr>
              <a:buSzPct val="100000"/>
              <a:buFont typeface="Tw Cen MT" panose="020B0602020104020603" pitchFamily="34" charset="0"/>
              <a:buNone/>
              <a:tabLst/>
              <a:defRPr/>
            </a:pPr>
            <a:r>
              <a:rPr kumimoji="0" lang="zh-CN" altLang="en-US" sz="3200" b="0" i="0" u="none" strike="noStrike" kern="1200" cap="none" spc="0" normalizeH="0" baseline="0" noProof="0" dirty="0">
                <a:ln>
                  <a:noFill/>
                </a:ln>
                <a:solidFill>
                  <a:prstClr val="black"/>
                </a:solidFill>
                <a:effectLst/>
                <a:uLnTx/>
                <a:uFillTx/>
                <a:latin typeface="Tw Cen MT" panose="020B0602020104020603"/>
                <a:ea typeface="华文仿宋" panose="02010600040101010101" pitchFamily="2" charset="-122"/>
                <a:cs typeface="+mn-cs"/>
              </a:rPr>
              <a:t>通过写文件或数据库，将爬取的数据保存到本地。</a:t>
            </a:r>
            <a:endParaRPr lang="zh-CN" altLang="en-US" dirty="0"/>
          </a:p>
        </p:txBody>
      </p:sp>
      <p:pic>
        <p:nvPicPr>
          <p:cNvPr id="5" name="图片 4">
            <a:extLst>
              <a:ext uri="{FF2B5EF4-FFF2-40B4-BE49-F238E27FC236}">
                <a16:creationId xmlns:a16="http://schemas.microsoft.com/office/drawing/2014/main" id="{C2F9888B-22D0-4DC4-B1B6-D07ED1DD5B93}"/>
              </a:ext>
            </a:extLst>
          </p:cNvPr>
          <p:cNvPicPr>
            <a:picLocks noChangeAspect="1"/>
          </p:cNvPicPr>
          <p:nvPr/>
        </p:nvPicPr>
        <p:blipFill>
          <a:blip r:embed="rId2"/>
          <a:stretch>
            <a:fillRect/>
          </a:stretch>
        </p:blipFill>
        <p:spPr>
          <a:xfrm>
            <a:off x="4763500" y="1821617"/>
            <a:ext cx="7321120" cy="436374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869669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C55F62-CB4E-4F47-916A-51ECA06F20E4}"/>
              </a:ext>
            </a:extLst>
          </p:cNvPr>
          <p:cNvSpPr>
            <a:spLocks noGrp="1"/>
          </p:cNvSpPr>
          <p:nvPr>
            <p:ph type="title"/>
          </p:nvPr>
        </p:nvSpPr>
        <p:spPr/>
        <p:txBody>
          <a:bodyPr/>
          <a:lstStyle/>
          <a:p>
            <a:r>
              <a:rPr lang="zh-CN" altLang="en-US" dirty="0"/>
              <a:t>利用正则获取数据</a:t>
            </a:r>
          </a:p>
        </p:txBody>
      </p:sp>
      <p:sp>
        <p:nvSpPr>
          <p:cNvPr id="3" name="内容占位符 2">
            <a:extLst>
              <a:ext uri="{FF2B5EF4-FFF2-40B4-BE49-F238E27FC236}">
                <a16:creationId xmlns:a16="http://schemas.microsoft.com/office/drawing/2014/main" id="{7343267C-F879-40FF-8C50-4AC1767C40DA}"/>
              </a:ext>
            </a:extLst>
          </p:cNvPr>
          <p:cNvSpPr>
            <a:spLocks noGrp="1"/>
          </p:cNvSpPr>
          <p:nvPr>
            <p:ph idx="1"/>
          </p:nvPr>
        </p:nvSpPr>
        <p:spPr>
          <a:xfrm>
            <a:off x="760819" y="1764170"/>
            <a:ext cx="11202980" cy="1499616"/>
          </a:xfrm>
        </p:spPr>
        <p:txBody>
          <a:bodyPr>
            <a:normAutofit/>
          </a:bodyPr>
          <a:lstStyle/>
          <a:p>
            <a:r>
              <a:rPr lang="zh-CN" altLang="en-US" sz="3200" dirty="0"/>
              <a:t>某些页面需要爬取的数据集中在页面特定位置，且有独特的格式，此时可考虑使用正则从页面中直接提取数数据。比如下面的页面（</a:t>
            </a:r>
            <a:r>
              <a:rPr lang="en-US" altLang="zh-CN" sz="3200" dirty="0">
                <a:solidFill>
                  <a:srgbClr val="1010FF"/>
                </a:solidFill>
                <a:hlinkClick r:id="rId2">
                  <a:extLst>
                    <a:ext uri="{A12FA001-AC4F-418D-AE19-62706E023703}">
                      <ahyp:hlinkClr xmlns:ahyp="http://schemas.microsoft.com/office/drawing/2018/hyperlinkcolor" val="tx"/>
                    </a:ext>
                  </a:extLst>
                </a:hlinkClick>
              </a:rPr>
              <a:t>index | TIOBE </a:t>
            </a:r>
            <a:r>
              <a:rPr lang="zh-CN" altLang="en-US" sz="3200" dirty="0"/>
              <a:t>）</a:t>
            </a:r>
          </a:p>
        </p:txBody>
      </p:sp>
      <p:pic>
        <p:nvPicPr>
          <p:cNvPr id="5" name="图片 4">
            <a:extLst>
              <a:ext uri="{FF2B5EF4-FFF2-40B4-BE49-F238E27FC236}">
                <a16:creationId xmlns:a16="http://schemas.microsoft.com/office/drawing/2014/main" id="{D7361239-918C-44F7-BC0F-C5D493ADA9E8}"/>
              </a:ext>
            </a:extLst>
          </p:cNvPr>
          <p:cNvPicPr>
            <a:picLocks noChangeAspect="1"/>
          </p:cNvPicPr>
          <p:nvPr/>
        </p:nvPicPr>
        <p:blipFill>
          <a:blip r:embed="rId3"/>
          <a:stretch>
            <a:fillRect/>
          </a:stretch>
        </p:blipFill>
        <p:spPr>
          <a:xfrm>
            <a:off x="3810799" y="3145494"/>
            <a:ext cx="6702408" cy="3665379"/>
          </a:xfrm>
          <a:prstGeom prst="rect">
            <a:avLst/>
          </a:prstGeom>
          <a:ln>
            <a:noFill/>
          </a:ln>
          <a:effectLst>
            <a:outerShdw blurRad="190500" algn="tl" rotWithShape="0">
              <a:srgbClr val="000000">
                <a:alpha val="70000"/>
              </a:srgbClr>
            </a:outerShdw>
          </a:effectLst>
        </p:spPr>
      </p:pic>
      <p:sp>
        <p:nvSpPr>
          <p:cNvPr id="6" name="Rectangle 1">
            <a:extLst>
              <a:ext uri="{FF2B5EF4-FFF2-40B4-BE49-F238E27FC236}">
                <a16:creationId xmlns:a16="http://schemas.microsoft.com/office/drawing/2014/main" id="{CE0FF941-C1C0-49CD-B7C2-49CCC91BF4CA}"/>
              </a:ext>
            </a:extLst>
          </p:cNvPr>
          <p:cNvSpPr>
            <a:spLocks noChangeArrowheads="1"/>
          </p:cNvSpPr>
          <p:nvPr/>
        </p:nvSpPr>
        <p:spPr bwMode="auto">
          <a:xfrm>
            <a:off x="579280" y="3828473"/>
            <a:ext cx="2590002" cy="206210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CN" sz="3200" dirty="0">
                <a:solidFill>
                  <a:srgbClr val="1010FF"/>
                </a:solidFill>
                <a:latin typeface="Arial Unicode MS"/>
                <a:ea typeface="JetBrains Mono"/>
              </a:rPr>
              <a:t>  </a:t>
            </a:r>
            <a:r>
              <a:rPr kumimoji="0" lang="zh-CN" altLang="zh-CN" sz="3200" b="0" i="0" u="none" strike="noStrike" cap="none" normalizeH="0" baseline="0" dirty="0">
                <a:ln>
                  <a:noFill/>
                </a:ln>
                <a:solidFill>
                  <a:srgbClr val="1010FF"/>
                </a:solidFill>
                <a:effectLst/>
                <a:latin typeface="Arial Unicode MS"/>
                <a:ea typeface="JetBrains Mono"/>
              </a:rPr>
              <a:t>series: [</a:t>
            </a:r>
            <a:br>
              <a:rPr kumimoji="0" lang="zh-CN" altLang="zh-CN" sz="3200" b="0" i="0" u="none" strike="noStrike" cap="none" normalizeH="0" baseline="0" dirty="0">
                <a:ln>
                  <a:noFill/>
                </a:ln>
                <a:solidFill>
                  <a:srgbClr val="1010FF"/>
                </a:solidFill>
                <a:effectLst/>
                <a:latin typeface="Arial Unicode MS"/>
                <a:ea typeface="JetBrains Mono"/>
              </a:rPr>
            </a:br>
            <a:r>
              <a:rPr kumimoji="0" lang="zh-CN" altLang="zh-CN" sz="3200" b="0" i="0" u="none" strike="noStrike" cap="none" normalizeH="0" baseline="0" dirty="0">
                <a:ln>
                  <a:noFill/>
                </a:ln>
                <a:solidFill>
                  <a:srgbClr val="1010FF"/>
                </a:solidFill>
                <a:effectLst/>
                <a:latin typeface="Arial Unicode MS"/>
                <a:ea typeface="JetBrains Mono"/>
              </a:rPr>
              <a:t>   </a:t>
            </a:r>
            <a:r>
              <a:rPr kumimoji="0" lang="zh-CN" altLang="en-US" sz="3200" b="0" i="0" u="none" strike="noStrike" cap="none" normalizeH="0" baseline="0" dirty="0">
                <a:ln>
                  <a:noFill/>
                </a:ln>
                <a:solidFill>
                  <a:srgbClr val="1010FF"/>
                </a:solidFill>
                <a:effectLst/>
                <a:latin typeface="Arial Unicode MS"/>
                <a:ea typeface="JetBrains Mono"/>
              </a:rPr>
              <a:t>待爬取数据</a:t>
            </a:r>
            <a:br>
              <a:rPr kumimoji="0" lang="zh-CN" altLang="zh-CN" sz="3200" b="0" i="0" u="none" strike="noStrike" cap="none" normalizeH="0" baseline="0" dirty="0">
                <a:ln>
                  <a:noFill/>
                </a:ln>
                <a:solidFill>
                  <a:srgbClr val="1010FF"/>
                </a:solidFill>
                <a:effectLst/>
                <a:latin typeface="Arial Unicode MS"/>
                <a:ea typeface="JetBrains Mono"/>
              </a:rPr>
            </a:br>
            <a:r>
              <a:rPr kumimoji="0" lang="zh-CN" altLang="zh-CN" sz="3200" b="0" i="0" u="none" strike="noStrike" cap="none" normalizeH="0" baseline="0" dirty="0">
                <a:ln>
                  <a:noFill/>
                </a:ln>
                <a:solidFill>
                  <a:srgbClr val="1010FF"/>
                </a:solidFill>
                <a:effectLst/>
                <a:latin typeface="Arial Unicode MS"/>
                <a:ea typeface="JetBrains Mono"/>
              </a:rPr>
              <a:t>  ]</a:t>
            </a:r>
            <a:br>
              <a:rPr kumimoji="0" lang="zh-CN" altLang="zh-CN" sz="3200" b="0" i="0" u="none" strike="noStrike" cap="none" normalizeH="0" baseline="0" dirty="0">
                <a:ln>
                  <a:noFill/>
                </a:ln>
                <a:solidFill>
                  <a:srgbClr val="1010FF"/>
                </a:solidFill>
                <a:effectLst/>
                <a:latin typeface="Arial Unicode MS"/>
                <a:ea typeface="JetBrains Mono"/>
              </a:rPr>
            </a:br>
            <a:r>
              <a:rPr kumimoji="0" lang="zh-CN" altLang="zh-CN" sz="3200" b="0" i="0" u="none" strike="noStrike" cap="none" normalizeH="0" baseline="0" dirty="0">
                <a:ln>
                  <a:noFill/>
                </a:ln>
                <a:solidFill>
                  <a:srgbClr val="1010FF"/>
                </a:solidFill>
                <a:effectLst/>
                <a:latin typeface="Arial Unicode MS"/>
                <a:ea typeface="JetBrains Mono"/>
              </a:rPr>
              <a:t>})</a:t>
            </a:r>
            <a:endParaRPr kumimoji="0" lang="zh-CN" altLang="zh-CN" sz="3200" b="0" i="0" u="none" strike="noStrike" cap="none" normalizeH="0" baseline="0" dirty="0">
              <a:ln>
                <a:noFill/>
              </a:ln>
              <a:solidFill>
                <a:srgbClr val="1010FF"/>
              </a:solidFill>
              <a:effectLst/>
              <a:latin typeface="Arial" panose="020B0604020202020204" pitchFamily="34" charset="0"/>
            </a:endParaRPr>
          </a:p>
        </p:txBody>
      </p:sp>
    </p:spTree>
    <p:extLst>
      <p:ext uri="{BB962C8B-B14F-4D97-AF65-F5344CB8AC3E}">
        <p14:creationId xmlns:p14="http://schemas.microsoft.com/office/powerpoint/2010/main" val="1731552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爬虫的分类</a:t>
            </a:r>
          </a:p>
        </p:txBody>
      </p:sp>
      <p:sp>
        <p:nvSpPr>
          <p:cNvPr id="15" name="内容占位符 14">
            <a:extLst>
              <a:ext uri="{FF2B5EF4-FFF2-40B4-BE49-F238E27FC236}">
                <a16:creationId xmlns:a16="http://schemas.microsoft.com/office/drawing/2014/main" id="{DE683DC3-CCBB-41AE-9890-F5228861BF01}"/>
              </a:ext>
            </a:extLst>
          </p:cNvPr>
          <p:cNvSpPr>
            <a:spLocks noGrp="1"/>
          </p:cNvSpPr>
          <p:nvPr>
            <p:ph idx="1"/>
          </p:nvPr>
        </p:nvSpPr>
        <p:spPr>
          <a:xfrm>
            <a:off x="1024128" y="2286000"/>
            <a:ext cx="3480847" cy="4023360"/>
          </a:xfrm>
        </p:spPr>
        <p:txBody>
          <a:bodyPr>
            <a:normAutofit/>
          </a:bodyPr>
          <a:lstStyle/>
          <a:p>
            <a:pPr>
              <a:buFont typeface="Wingdings" panose="05000000000000000000" pitchFamily="2" charset="2"/>
              <a:buChar char="l"/>
            </a:pPr>
            <a:r>
              <a:rPr lang="zh-CN" altLang="en-US" sz="3200" b="1" dirty="0"/>
              <a:t>通用网络爬虫</a:t>
            </a:r>
            <a:endParaRPr lang="en-US" altLang="zh-CN" sz="3200" b="1" dirty="0"/>
          </a:p>
          <a:p>
            <a:pPr>
              <a:buFont typeface="Wingdings" panose="05000000000000000000" pitchFamily="2" charset="2"/>
              <a:buChar char="l"/>
            </a:pPr>
            <a:r>
              <a:rPr lang="zh-CN" altLang="en-US" sz="3200" b="1" dirty="0"/>
              <a:t>聚焦网络爬虫</a:t>
            </a:r>
            <a:endParaRPr lang="en-US" altLang="zh-CN" sz="3200" b="1" dirty="0"/>
          </a:p>
          <a:p>
            <a:pPr>
              <a:buFont typeface="Wingdings" panose="05000000000000000000" pitchFamily="2" charset="2"/>
              <a:buChar char="l"/>
            </a:pPr>
            <a:r>
              <a:rPr lang="zh-CN" altLang="en-US" sz="3200" b="1" dirty="0"/>
              <a:t>增量式网络爬虫</a:t>
            </a:r>
            <a:endParaRPr lang="en-US" altLang="zh-CN" sz="3200" b="1" dirty="0"/>
          </a:p>
          <a:p>
            <a:pPr>
              <a:buFont typeface="Wingdings" panose="05000000000000000000" pitchFamily="2" charset="2"/>
              <a:buChar char="l"/>
            </a:pPr>
            <a:r>
              <a:rPr lang="en-US" altLang="zh-CN" sz="3200" b="1" dirty="0"/>
              <a:t>Deep Web </a:t>
            </a:r>
            <a:r>
              <a:rPr lang="zh-CN" altLang="en-US" sz="3200" b="1" dirty="0"/>
              <a:t>爬虫</a:t>
            </a:r>
          </a:p>
        </p:txBody>
      </p:sp>
      <p:sp>
        <p:nvSpPr>
          <p:cNvPr id="16" name="文本框 15">
            <a:extLst>
              <a:ext uri="{FF2B5EF4-FFF2-40B4-BE49-F238E27FC236}">
                <a16:creationId xmlns:a16="http://schemas.microsoft.com/office/drawing/2014/main" id="{6E0CB50E-3B8C-4998-B468-B95F97AB04F3}"/>
              </a:ext>
            </a:extLst>
          </p:cNvPr>
          <p:cNvSpPr txBox="1"/>
          <p:nvPr/>
        </p:nvSpPr>
        <p:spPr>
          <a:xfrm>
            <a:off x="5117767" y="2084832"/>
            <a:ext cx="6448675" cy="4401205"/>
          </a:xfrm>
          <a:prstGeom prst="rect">
            <a:avLst/>
          </a:prstGeom>
          <a:solidFill>
            <a:schemeClr val="bg1"/>
          </a:solidFill>
        </p:spPr>
        <p:txBody>
          <a:bodyPr wrap="square" rtlCol="0">
            <a:spAutoFit/>
          </a:bodyPr>
          <a:lstStyle/>
          <a:p>
            <a:r>
              <a:rPr lang="zh-CN" altLang="en-US" sz="2800" dirty="0"/>
              <a:t>通用网络爬虫</a:t>
            </a:r>
          </a:p>
          <a:p>
            <a:r>
              <a:rPr lang="zh-CN" altLang="en-US" sz="2800" dirty="0"/>
              <a:t>又称全网爬虫（</a:t>
            </a:r>
            <a:r>
              <a:rPr lang="en-US" altLang="zh-CN" sz="2800" dirty="0"/>
              <a:t>Scalable Web Crawler</a:t>
            </a:r>
            <a:r>
              <a:rPr lang="zh-CN" altLang="en-US" sz="2800" dirty="0"/>
              <a:t>），爬行对象从一些种子 </a:t>
            </a:r>
            <a:r>
              <a:rPr lang="en-US" altLang="zh-CN" sz="2800" dirty="0"/>
              <a:t>URL </a:t>
            </a:r>
            <a:r>
              <a:rPr lang="zh-CN" altLang="en-US" sz="2800" dirty="0"/>
              <a:t>扩充到整个 </a:t>
            </a:r>
            <a:r>
              <a:rPr lang="en-US" altLang="zh-CN" sz="2800" dirty="0"/>
              <a:t>Web</a:t>
            </a:r>
            <a:r>
              <a:rPr lang="zh-CN" altLang="en-US" sz="2800" dirty="0"/>
              <a:t>，主要为门户站点搜索引擎和大型 </a:t>
            </a:r>
            <a:r>
              <a:rPr lang="en-US" altLang="zh-CN" sz="2800" dirty="0"/>
              <a:t>Web </a:t>
            </a:r>
            <a:r>
              <a:rPr lang="zh-CN" altLang="en-US" sz="2800" dirty="0"/>
              <a:t>服务提供商采集数据。这类网络爬虫的爬行范围和数量巨大，对于爬行速度和存储空间要求较高，对于爬行页面的顺序要求相对较低，同时由于待刷新的页面太多，通常采用并行工作方式，但需要较长时间才能刷新一次页面。</a:t>
            </a:r>
          </a:p>
        </p:txBody>
      </p:sp>
      <p:sp>
        <p:nvSpPr>
          <p:cNvPr id="17" name="文本框 16">
            <a:extLst>
              <a:ext uri="{FF2B5EF4-FFF2-40B4-BE49-F238E27FC236}">
                <a16:creationId xmlns:a16="http://schemas.microsoft.com/office/drawing/2014/main" id="{02F77A4C-19D3-4C9F-9D1A-6C2855D34B7E}"/>
              </a:ext>
            </a:extLst>
          </p:cNvPr>
          <p:cNvSpPr txBox="1"/>
          <p:nvPr/>
        </p:nvSpPr>
        <p:spPr>
          <a:xfrm>
            <a:off x="5117766" y="2084832"/>
            <a:ext cx="6448675" cy="4401205"/>
          </a:xfrm>
          <a:prstGeom prst="rect">
            <a:avLst/>
          </a:prstGeom>
          <a:solidFill>
            <a:schemeClr val="bg1"/>
          </a:solidFill>
        </p:spPr>
        <p:txBody>
          <a:bodyPr wrap="square" rtlCol="0">
            <a:spAutoFit/>
          </a:bodyPr>
          <a:lstStyle/>
          <a:p>
            <a:r>
              <a:rPr lang="zh-CN" altLang="en-US" sz="2800" dirty="0"/>
              <a:t>聚焦网络爬虫（</a:t>
            </a:r>
            <a:r>
              <a:rPr lang="en-US" altLang="zh-CN" sz="2800" dirty="0"/>
              <a:t>Focused Crawler</a:t>
            </a:r>
            <a:r>
              <a:rPr lang="zh-CN" altLang="en-US" sz="2800" dirty="0"/>
              <a:t>），又称主题网络爬虫（</a:t>
            </a:r>
            <a:r>
              <a:rPr lang="en-US" altLang="zh-CN" sz="2800" dirty="0"/>
              <a:t>Topical Crawler</a:t>
            </a:r>
            <a:r>
              <a:rPr lang="zh-CN" altLang="en-US" sz="2800" dirty="0"/>
              <a:t>），是指选择性地爬行那些与预先定义好的主题相关页面的网络爬虫。 和通用网络爬虫相比，聚焦爬虫只需要爬行与主题相关的页面，极大地节省了硬件和网络资源，保存的页面也由于数量少而更新快，还可以很好地满足一些特定人群对特定领域信息的需求。</a:t>
            </a:r>
            <a:endParaRPr lang="en-US" altLang="zh-CN" sz="2800" dirty="0"/>
          </a:p>
          <a:p>
            <a:endParaRPr lang="zh-CN" altLang="en-US" sz="2800" dirty="0"/>
          </a:p>
        </p:txBody>
      </p:sp>
      <p:sp>
        <p:nvSpPr>
          <p:cNvPr id="18" name="文本框 17">
            <a:extLst>
              <a:ext uri="{FF2B5EF4-FFF2-40B4-BE49-F238E27FC236}">
                <a16:creationId xmlns:a16="http://schemas.microsoft.com/office/drawing/2014/main" id="{87FCB4D5-2D2D-46E1-AF0A-63B2E89785B7}"/>
              </a:ext>
            </a:extLst>
          </p:cNvPr>
          <p:cNvSpPr txBox="1"/>
          <p:nvPr/>
        </p:nvSpPr>
        <p:spPr>
          <a:xfrm>
            <a:off x="5117766" y="2084831"/>
            <a:ext cx="6448675" cy="4401205"/>
          </a:xfrm>
          <a:prstGeom prst="rect">
            <a:avLst/>
          </a:prstGeom>
          <a:solidFill>
            <a:schemeClr val="bg1"/>
          </a:solidFill>
        </p:spPr>
        <p:txBody>
          <a:bodyPr wrap="square" rtlCol="0">
            <a:spAutoFit/>
          </a:bodyPr>
          <a:lstStyle/>
          <a:p>
            <a:r>
              <a:rPr lang="zh-CN" altLang="en-US" sz="2800" dirty="0"/>
              <a:t>增量式网络爬虫（</a:t>
            </a:r>
            <a:r>
              <a:rPr lang="en-US" altLang="zh-CN" sz="2800" dirty="0"/>
              <a:t>Incremental Web Crawler</a:t>
            </a:r>
            <a:r>
              <a:rPr lang="zh-CN" altLang="en-US" sz="2800" dirty="0"/>
              <a:t>）是指对已下载网页采取增量式更新和只爬行新产生的或者已经发生变化网页的爬虫。它能够在一定程度上保证所爬行的页面是尽可能新的页面。增量式爬虫只会在需要的时候爬行新产生或发生更新的页面，可有效减少数据下载量，及时更新已爬行的网页，减小时间和空间上的耗费，但是增加了爬行算法的复杂度和实现难度。</a:t>
            </a:r>
          </a:p>
        </p:txBody>
      </p:sp>
      <p:sp>
        <p:nvSpPr>
          <p:cNvPr id="19" name="文本框 18">
            <a:extLst>
              <a:ext uri="{FF2B5EF4-FFF2-40B4-BE49-F238E27FC236}">
                <a16:creationId xmlns:a16="http://schemas.microsoft.com/office/drawing/2014/main" id="{823F4FBB-6262-4486-8E24-AD934634CD64}"/>
              </a:ext>
            </a:extLst>
          </p:cNvPr>
          <p:cNvSpPr txBox="1"/>
          <p:nvPr/>
        </p:nvSpPr>
        <p:spPr>
          <a:xfrm>
            <a:off x="5117766" y="2084830"/>
            <a:ext cx="6448675" cy="4401205"/>
          </a:xfrm>
          <a:prstGeom prst="rect">
            <a:avLst/>
          </a:prstGeom>
          <a:solidFill>
            <a:schemeClr val="bg1"/>
          </a:solidFill>
        </p:spPr>
        <p:txBody>
          <a:bodyPr wrap="square" rtlCol="0">
            <a:spAutoFit/>
          </a:bodyPr>
          <a:lstStyle/>
          <a:p>
            <a:r>
              <a:rPr lang="en-US" altLang="zh-CN" sz="2800" dirty="0"/>
              <a:t>Web </a:t>
            </a:r>
            <a:r>
              <a:rPr lang="zh-CN" altLang="en-US" sz="2800" dirty="0"/>
              <a:t>页面按存在方式可以分为表层网页（</a:t>
            </a:r>
            <a:r>
              <a:rPr lang="en-US" altLang="zh-CN" sz="2800" dirty="0"/>
              <a:t>Surface Web</a:t>
            </a:r>
            <a:r>
              <a:rPr lang="zh-CN" altLang="en-US" sz="2800" dirty="0"/>
              <a:t>）和深层网页（</a:t>
            </a:r>
            <a:r>
              <a:rPr lang="en-US" altLang="zh-CN" sz="2800" dirty="0"/>
              <a:t>Deep Web</a:t>
            </a:r>
            <a:r>
              <a:rPr lang="zh-CN" altLang="en-US" sz="2800" dirty="0"/>
              <a:t>）。 表层网页是指传统搜索引擎可以索引的页面，以超链接可以到达的静态网页为主构成的 </a:t>
            </a:r>
            <a:r>
              <a:rPr lang="en-US" altLang="zh-CN" sz="2800" dirty="0"/>
              <a:t>Web </a:t>
            </a:r>
            <a:r>
              <a:rPr lang="zh-CN" altLang="en-US" sz="2800" dirty="0"/>
              <a:t>页面。</a:t>
            </a:r>
            <a:r>
              <a:rPr lang="en-US" altLang="zh-CN" sz="2800" dirty="0"/>
              <a:t>Deep Web </a:t>
            </a:r>
            <a:r>
              <a:rPr lang="zh-CN" altLang="en-US" sz="2800" dirty="0"/>
              <a:t>是那些大部分内容不能通过静态链接获取的、隐藏在搜索表单后的，只有用户提交一些关键词才能获得的 </a:t>
            </a:r>
            <a:r>
              <a:rPr lang="en-US" altLang="zh-CN" sz="2800" dirty="0"/>
              <a:t>Web </a:t>
            </a:r>
            <a:r>
              <a:rPr lang="zh-CN" altLang="en-US" sz="2800" dirty="0"/>
              <a:t>页面。例如那些用户注册后内容才可见的网页就属于 </a:t>
            </a:r>
            <a:r>
              <a:rPr lang="en-US" altLang="zh-CN" sz="2800" dirty="0"/>
              <a:t>Deep Web</a:t>
            </a:r>
            <a:r>
              <a:rPr lang="zh-CN" altLang="en-US" sz="2800" dirty="0"/>
              <a:t>。 </a:t>
            </a:r>
          </a:p>
        </p:txBody>
      </p:sp>
    </p:spTree>
    <p:extLst>
      <p:ext uri="{BB962C8B-B14F-4D97-AF65-F5344CB8AC3E}">
        <p14:creationId xmlns:p14="http://schemas.microsoft.com/office/powerpoint/2010/main" val="2399734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D2556-AFB3-496F-B0F3-3A257268033F}"/>
              </a:ext>
            </a:extLst>
          </p:cNvPr>
          <p:cNvSpPr>
            <a:spLocks noGrp="1"/>
          </p:cNvSpPr>
          <p:nvPr>
            <p:ph type="title"/>
          </p:nvPr>
        </p:nvSpPr>
        <p:spPr/>
        <p:txBody>
          <a:bodyPr/>
          <a:lstStyle/>
          <a:p>
            <a:r>
              <a:rPr lang="zh-CN" altLang="en-US" dirty="0"/>
              <a:t>例：爬取语言排行榜数据</a:t>
            </a:r>
          </a:p>
        </p:txBody>
      </p:sp>
      <p:pic>
        <p:nvPicPr>
          <p:cNvPr id="6" name="内容占位符 5">
            <a:extLst>
              <a:ext uri="{FF2B5EF4-FFF2-40B4-BE49-F238E27FC236}">
                <a16:creationId xmlns:a16="http://schemas.microsoft.com/office/drawing/2014/main" id="{C8429298-DC55-461E-8FDD-A8C015D6F792}"/>
              </a:ext>
            </a:extLst>
          </p:cNvPr>
          <p:cNvPicPr>
            <a:picLocks noGrp="1" noChangeAspect="1"/>
          </p:cNvPicPr>
          <p:nvPr>
            <p:ph idx="1"/>
          </p:nvPr>
        </p:nvPicPr>
        <p:blipFill>
          <a:blip r:embed="rId2"/>
          <a:stretch>
            <a:fillRect/>
          </a:stretch>
        </p:blipFill>
        <p:spPr>
          <a:xfrm>
            <a:off x="756153" y="2001147"/>
            <a:ext cx="11315662" cy="3528340"/>
          </a:xfrm>
        </p:spPr>
      </p:pic>
    </p:spTree>
    <p:extLst>
      <p:ext uri="{BB962C8B-B14F-4D97-AF65-F5344CB8AC3E}">
        <p14:creationId xmlns:p14="http://schemas.microsoft.com/office/powerpoint/2010/main" val="5964751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例：爬取语言排行榜数据</a:t>
            </a:r>
          </a:p>
        </p:txBody>
      </p:sp>
      <p:pic>
        <p:nvPicPr>
          <p:cNvPr id="7" name="内容占位符 6">
            <a:extLst>
              <a:ext uri="{FF2B5EF4-FFF2-40B4-BE49-F238E27FC236}">
                <a16:creationId xmlns:a16="http://schemas.microsoft.com/office/drawing/2014/main" id="{DE9A09C1-511B-4009-ADBD-5BA52C4B779D}"/>
              </a:ext>
            </a:extLst>
          </p:cNvPr>
          <p:cNvPicPr>
            <a:picLocks noGrp="1" noChangeAspect="1"/>
          </p:cNvPicPr>
          <p:nvPr>
            <p:ph idx="1"/>
          </p:nvPr>
        </p:nvPicPr>
        <p:blipFill>
          <a:blip r:embed="rId2"/>
          <a:stretch>
            <a:fillRect/>
          </a:stretch>
        </p:blipFill>
        <p:spPr>
          <a:xfrm>
            <a:off x="4837952" y="2014313"/>
            <a:ext cx="7163561" cy="3840719"/>
          </a:xfrm>
          <a:prstGeom prst="rect">
            <a:avLst/>
          </a:prstGeom>
          <a:ln>
            <a:noFill/>
          </a:ln>
          <a:effectLst>
            <a:outerShdw blurRad="190500" algn="tl" rotWithShape="0">
              <a:srgbClr val="000000">
                <a:alpha val="70000"/>
              </a:srgbClr>
            </a:outerShdw>
          </a:effectLst>
        </p:spPr>
      </p:pic>
      <p:pic>
        <p:nvPicPr>
          <p:cNvPr id="9" name="图片 8">
            <a:extLst>
              <a:ext uri="{FF2B5EF4-FFF2-40B4-BE49-F238E27FC236}">
                <a16:creationId xmlns:a16="http://schemas.microsoft.com/office/drawing/2014/main" id="{505DF6F3-3F63-46F9-9879-C22C3AA50224}"/>
              </a:ext>
            </a:extLst>
          </p:cNvPr>
          <p:cNvPicPr>
            <a:picLocks noChangeAspect="1"/>
          </p:cNvPicPr>
          <p:nvPr/>
        </p:nvPicPr>
        <p:blipFill>
          <a:blip r:embed="rId3"/>
          <a:stretch>
            <a:fillRect/>
          </a:stretch>
        </p:blipFill>
        <p:spPr>
          <a:xfrm>
            <a:off x="390503" y="2084832"/>
            <a:ext cx="4320332" cy="327608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549094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动态网页的爬取</a:t>
            </a:r>
          </a:p>
        </p:txBody>
      </p:sp>
      <p:sp>
        <p:nvSpPr>
          <p:cNvPr id="3" name="内容占位符 2"/>
          <p:cNvSpPr>
            <a:spLocks noGrp="1"/>
          </p:cNvSpPr>
          <p:nvPr>
            <p:ph idx="1"/>
          </p:nvPr>
        </p:nvSpPr>
        <p:spPr>
          <a:xfrm>
            <a:off x="765990" y="2341055"/>
            <a:ext cx="11331857" cy="3931729"/>
          </a:xfrm>
        </p:spPr>
        <p:txBody>
          <a:bodyPr>
            <a:normAutofit lnSpcReduction="10000"/>
          </a:bodyPr>
          <a:lstStyle/>
          <a:p>
            <a:pPr marL="0" indent="0">
              <a:buNone/>
            </a:pPr>
            <a:r>
              <a:rPr lang="en-US" altLang="zh-CN" sz="3200" dirty="0"/>
              <a:t>	</a:t>
            </a:r>
            <a:r>
              <a:rPr lang="zh-CN" altLang="en-US" sz="3200" dirty="0"/>
              <a:t>由于采用了“动态网页技术”，动态网页在通过</a:t>
            </a:r>
            <a:r>
              <a:rPr lang="en-US" altLang="zh-CN" sz="3200" dirty="0"/>
              <a:t>URL</a:t>
            </a:r>
            <a:r>
              <a:rPr lang="zh-CN" altLang="en-US" sz="3200" dirty="0"/>
              <a:t>地址加载时，往往先只加载网页的基本框架和相关</a:t>
            </a:r>
            <a:r>
              <a:rPr lang="en-US" altLang="zh-CN" sz="3200" dirty="0" err="1"/>
              <a:t>javascript</a:t>
            </a:r>
            <a:r>
              <a:rPr lang="zh-CN" altLang="en-US" sz="3200" dirty="0"/>
              <a:t>代码，后续再通过</a:t>
            </a:r>
            <a:r>
              <a:rPr lang="en-US" altLang="zh-CN" sz="3200" dirty="0" err="1"/>
              <a:t>javascript</a:t>
            </a:r>
            <a:r>
              <a:rPr lang="zh-CN" altLang="en-US" sz="3200" dirty="0"/>
              <a:t>代码动态获取具体数据并加载到页面上。</a:t>
            </a:r>
            <a:endParaRPr lang="en-US" altLang="zh-CN" sz="3200" dirty="0"/>
          </a:p>
          <a:p>
            <a:pPr marL="0" indent="0">
              <a:buNone/>
            </a:pPr>
            <a:r>
              <a:rPr lang="en-US" altLang="zh-CN" sz="3200" dirty="0"/>
              <a:t>	</a:t>
            </a:r>
            <a:r>
              <a:rPr lang="zh-CN" altLang="en-US" sz="3200" dirty="0"/>
              <a:t>因此若直接使用</a:t>
            </a:r>
            <a:r>
              <a:rPr lang="en-US" altLang="zh-CN" sz="3200" dirty="0"/>
              <a:t>url</a:t>
            </a:r>
            <a:r>
              <a:rPr lang="zh-CN" altLang="en-US" sz="3200" dirty="0"/>
              <a:t>请求无法爬取数据，需找到那个由</a:t>
            </a:r>
            <a:r>
              <a:rPr lang="en-US" altLang="zh-CN" sz="3200" dirty="0" err="1"/>
              <a:t>javascript</a:t>
            </a:r>
            <a:r>
              <a:rPr lang="zh-CN" altLang="en-US" sz="3200" dirty="0"/>
              <a:t>所发的请求（</a:t>
            </a:r>
            <a:r>
              <a:rPr lang="en-US" altLang="zh-CN" sz="3200" dirty="0"/>
              <a:t>API</a:t>
            </a:r>
            <a:r>
              <a:rPr lang="zh-CN" altLang="en-US" sz="3200" dirty="0"/>
              <a:t>），通过这个</a:t>
            </a:r>
            <a:r>
              <a:rPr lang="en-US" altLang="zh-CN" sz="3200" dirty="0"/>
              <a:t>API</a:t>
            </a:r>
            <a:r>
              <a:rPr lang="zh-CN" altLang="en-US" sz="3200" dirty="0"/>
              <a:t>来获取数据。</a:t>
            </a:r>
            <a:endParaRPr lang="en-US" altLang="zh-CN" sz="3200" dirty="0"/>
          </a:p>
          <a:p>
            <a:pPr marL="0" indent="0">
              <a:buNone/>
            </a:pPr>
            <a:r>
              <a:rPr lang="en-US" altLang="zh-CN" sz="3200" dirty="0"/>
              <a:t>	</a:t>
            </a:r>
            <a:r>
              <a:rPr lang="zh-CN" altLang="en-US" sz="3200" dirty="0"/>
              <a:t>通常</a:t>
            </a:r>
            <a:r>
              <a:rPr lang="en-US" altLang="zh-CN" sz="3200" dirty="0"/>
              <a:t>API</a:t>
            </a:r>
            <a:r>
              <a:rPr lang="zh-CN" altLang="en-US" sz="3200" dirty="0"/>
              <a:t>将返回</a:t>
            </a:r>
            <a:r>
              <a:rPr lang="en-US" altLang="zh-CN" sz="3200" dirty="0"/>
              <a:t>JSON</a:t>
            </a:r>
            <a:r>
              <a:rPr lang="zh-CN" altLang="en-US" sz="3200" dirty="0"/>
              <a:t>或者</a:t>
            </a:r>
            <a:r>
              <a:rPr lang="en-US" altLang="zh-CN" sz="3200" dirty="0"/>
              <a:t>XML</a:t>
            </a:r>
            <a:r>
              <a:rPr lang="zh-CN" altLang="en-US" sz="3200" dirty="0"/>
              <a:t>格式的数据（少数会返回</a:t>
            </a:r>
            <a:r>
              <a:rPr lang="en-US" altLang="zh-CN" sz="3200" dirty="0"/>
              <a:t>HTML</a:t>
            </a:r>
            <a:r>
              <a:rPr lang="zh-CN" altLang="en-US" sz="3200" dirty="0"/>
              <a:t>片段），通过对返回数据进行解析、清洗，找到自己想要的数据并加以保存。</a:t>
            </a:r>
            <a:r>
              <a:rPr lang="en-US" altLang="zh-CN" sz="3200" dirty="0"/>
              <a:t>	</a:t>
            </a:r>
            <a:endParaRPr lang="zh-CN" altLang="en-US" sz="3200" dirty="0"/>
          </a:p>
        </p:txBody>
      </p:sp>
    </p:spTree>
    <p:extLst>
      <p:ext uri="{BB962C8B-B14F-4D97-AF65-F5344CB8AC3E}">
        <p14:creationId xmlns:p14="http://schemas.microsoft.com/office/powerpoint/2010/main" val="620484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通过</a:t>
            </a:r>
            <a:r>
              <a:rPr lang="en-US" altLang="zh-CN" dirty="0"/>
              <a:t>Url</a:t>
            </a:r>
            <a:r>
              <a:rPr lang="zh-CN" altLang="en-US" dirty="0"/>
              <a:t>爬取动态网页源码</a:t>
            </a:r>
          </a:p>
        </p:txBody>
      </p:sp>
      <p:pic>
        <p:nvPicPr>
          <p:cNvPr id="17" name="内容占位符 16">
            <a:extLst>
              <a:ext uri="{FF2B5EF4-FFF2-40B4-BE49-F238E27FC236}">
                <a16:creationId xmlns:a16="http://schemas.microsoft.com/office/drawing/2014/main" id="{EAA8A29C-FFB8-404C-89DF-8D8841E54710}"/>
              </a:ext>
            </a:extLst>
          </p:cNvPr>
          <p:cNvPicPr>
            <a:picLocks noGrp="1" noChangeAspect="1"/>
          </p:cNvPicPr>
          <p:nvPr>
            <p:ph idx="1"/>
          </p:nvPr>
        </p:nvPicPr>
        <p:blipFill>
          <a:blip r:embed="rId2"/>
          <a:stretch>
            <a:fillRect/>
          </a:stretch>
        </p:blipFill>
        <p:spPr>
          <a:xfrm>
            <a:off x="760629" y="1864904"/>
            <a:ext cx="9720262" cy="1150886"/>
          </a:xfrm>
        </p:spPr>
      </p:pic>
      <p:pic>
        <p:nvPicPr>
          <p:cNvPr id="13" name="图片 12">
            <a:extLst>
              <a:ext uri="{FF2B5EF4-FFF2-40B4-BE49-F238E27FC236}">
                <a16:creationId xmlns:a16="http://schemas.microsoft.com/office/drawing/2014/main" id="{0D5DF405-AE01-43EA-ADC1-EF6FD8AFCDB3}"/>
              </a:ext>
            </a:extLst>
          </p:cNvPr>
          <p:cNvPicPr>
            <a:picLocks noChangeAspect="1"/>
          </p:cNvPicPr>
          <p:nvPr/>
        </p:nvPicPr>
        <p:blipFill>
          <a:blip r:embed="rId3"/>
          <a:stretch>
            <a:fillRect/>
          </a:stretch>
        </p:blipFill>
        <p:spPr>
          <a:xfrm>
            <a:off x="3066379" y="2700114"/>
            <a:ext cx="5799951" cy="4062138"/>
          </a:xfrm>
          <a:prstGeom prst="rect">
            <a:avLst/>
          </a:prstGeom>
        </p:spPr>
      </p:pic>
      <p:sp>
        <p:nvSpPr>
          <p:cNvPr id="18" name="文本框 17">
            <a:extLst>
              <a:ext uri="{FF2B5EF4-FFF2-40B4-BE49-F238E27FC236}">
                <a16:creationId xmlns:a16="http://schemas.microsoft.com/office/drawing/2014/main" id="{5F55F419-0CB4-4D41-B250-2269EF51433C}"/>
              </a:ext>
            </a:extLst>
          </p:cNvPr>
          <p:cNvSpPr txBox="1"/>
          <p:nvPr/>
        </p:nvSpPr>
        <p:spPr>
          <a:xfrm>
            <a:off x="9096127" y="2733685"/>
            <a:ext cx="2671389" cy="3046988"/>
          </a:xfrm>
          <a:prstGeom prst="rect">
            <a:avLst/>
          </a:prstGeom>
          <a:noFill/>
        </p:spPr>
        <p:txBody>
          <a:bodyPr wrap="square" rtlCol="0">
            <a:spAutoFit/>
          </a:bodyPr>
          <a:lstStyle/>
          <a:p>
            <a:r>
              <a:rPr lang="zh-CN" altLang="en-US" sz="3200" dirty="0"/>
              <a:t>返回的网页源码中，页面</a:t>
            </a:r>
            <a:r>
              <a:rPr lang="en-US" altLang="zh-CN" sz="3200" dirty="0"/>
              <a:t>body</a:t>
            </a:r>
            <a:r>
              <a:rPr lang="zh-CN" altLang="en-US" sz="3200" dirty="0"/>
              <a:t>部分仅包含</a:t>
            </a:r>
            <a:r>
              <a:rPr lang="en-US" altLang="zh-CN" sz="3200" dirty="0" err="1"/>
              <a:t>js</a:t>
            </a:r>
            <a:r>
              <a:rPr lang="zh-CN" altLang="en-US" sz="3200" dirty="0"/>
              <a:t>代码与网页部分框架，无具体数据</a:t>
            </a:r>
          </a:p>
        </p:txBody>
      </p:sp>
    </p:spTree>
    <p:extLst>
      <p:ext uri="{BB962C8B-B14F-4D97-AF65-F5344CB8AC3E}">
        <p14:creationId xmlns:p14="http://schemas.microsoft.com/office/powerpoint/2010/main" val="41255123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24127" y="585216"/>
            <a:ext cx="9720073" cy="1499616"/>
          </a:xfrm>
        </p:spPr>
        <p:txBody>
          <a:bodyPr/>
          <a:lstStyle/>
          <a:p>
            <a:r>
              <a:rPr lang="zh-CN" altLang="en-US" dirty="0"/>
              <a:t>例：爬取</a:t>
            </a:r>
            <a:r>
              <a:rPr lang="zh-CN" altLang="en-US" b="0" i="0" dirty="0">
                <a:solidFill>
                  <a:srgbClr val="202124"/>
                </a:solidFill>
                <a:effectLst/>
                <a:latin typeface="consolas" panose="020B0609020204030204" pitchFamily="49" charset="0"/>
              </a:rPr>
              <a:t>豆瓣</a:t>
            </a:r>
            <a:r>
              <a:rPr lang="en-US" altLang="zh-CN" b="0" i="0" dirty="0">
                <a:solidFill>
                  <a:srgbClr val="202124"/>
                </a:solidFill>
                <a:effectLst/>
                <a:latin typeface="consolas" panose="020B0609020204030204" pitchFamily="49" charset="0"/>
              </a:rPr>
              <a:t>2021</a:t>
            </a:r>
            <a:r>
              <a:rPr lang="zh-CN" altLang="en-US" b="0" i="0" dirty="0">
                <a:solidFill>
                  <a:srgbClr val="202124"/>
                </a:solidFill>
                <a:effectLst/>
                <a:latin typeface="consolas" panose="020B0609020204030204" pitchFamily="49" charset="0"/>
              </a:rPr>
              <a:t>年度音乐榜单</a:t>
            </a:r>
            <a:endParaRPr lang="zh-CN" altLang="en-US" dirty="0"/>
          </a:p>
        </p:txBody>
      </p:sp>
      <p:sp>
        <p:nvSpPr>
          <p:cNvPr id="4" name="内容占位符 2"/>
          <p:cNvSpPr>
            <a:spLocks noGrp="1"/>
          </p:cNvSpPr>
          <p:nvPr>
            <p:ph idx="1"/>
          </p:nvPr>
        </p:nvSpPr>
        <p:spPr>
          <a:xfrm>
            <a:off x="1024127" y="1860426"/>
            <a:ext cx="9720073" cy="4412358"/>
          </a:xfrm>
        </p:spPr>
        <p:txBody>
          <a:bodyPr/>
          <a:lstStyle/>
          <a:p>
            <a:pPr marL="457200" marR="0" lvl="0" indent="-457200" algn="l" defTabSz="914400" rtl="0" eaLnBrk="1" fontAlgn="auto" latinLnBrk="0" hangingPunct="1">
              <a:lnSpc>
                <a:spcPct val="90000"/>
              </a:lnSpc>
              <a:spcBef>
                <a:spcPts val="1200"/>
              </a:spcBef>
              <a:spcAft>
                <a:spcPts val="200"/>
              </a:spcAft>
              <a:buClr>
                <a:srgbClr val="1CADE4"/>
              </a:buClr>
              <a:buSzPct val="100000"/>
              <a:buFont typeface="+mj-lt"/>
              <a:buAutoNum type="arabicPeriod"/>
              <a:tabLst/>
              <a:defRPr/>
            </a:pPr>
            <a:r>
              <a:rPr lang="zh-CN" altLang="en-US" sz="3200" dirty="0"/>
              <a:t>通过审查工具，找到请求数据的</a:t>
            </a:r>
            <a:r>
              <a:rPr lang="en-US" altLang="zh-CN" sz="3200" dirty="0"/>
              <a:t>API</a:t>
            </a:r>
          </a:p>
          <a:p>
            <a:pPr marL="514350" indent="-514350">
              <a:buFont typeface="+mj-ea"/>
              <a:buAutoNum type="circleNumDbPlain"/>
            </a:pPr>
            <a:r>
              <a:rPr kumimoji="0" lang="en-US" altLang="zh-CN" sz="3200" b="0" i="0" u="none" strike="noStrike" kern="1200" cap="none" spc="0" normalizeH="0" baseline="0" noProof="0" dirty="0">
                <a:ln>
                  <a:noFill/>
                </a:ln>
                <a:solidFill>
                  <a:prstClr val="black"/>
                </a:solidFill>
                <a:effectLst/>
                <a:uLnTx/>
                <a:uFillTx/>
                <a:latin typeface="Tw Cen MT" panose="020B0602020104020603"/>
                <a:ea typeface="华文仿宋" panose="02010600040101010101" pitchFamily="2" charset="-122"/>
                <a:cs typeface="+mn-cs"/>
              </a:rPr>
              <a:t>F12</a:t>
            </a:r>
            <a:r>
              <a:rPr kumimoji="0" lang="zh-CN" altLang="en-US" sz="3200" b="0" i="0" u="none" strike="noStrike" kern="1200" cap="none" spc="0" normalizeH="0" baseline="0" noProof="0" dirty="0">
                <a:ln>
                  <a:noFill/>
                </a:ln>
                <a:solidFill>
                  <a:prstClr val="black"/>
                </a:solidFill>
                <a:effectLst/>
                <a:uLnTx/>
                <a:uFillTx/>
                <a:latin typeface="Tw Cen MT" panose="020B0602020104020603"/>
                <a:ea typeface="华文仿宋" panose="02010600040101010101" pitchFamily="2" charset="-122"/>
                <a:cs typeface="+mn-cs"/>
              </a:rPr>
              <a:t>打开审查工具，通过刷新页面或鼠标操作（点击、滚动等）触发</a:t>
            </a:r>
            <a:r>
              <a:rPr kumimoji="0" lang="en-US" altLang="zh-CN" sz="3200" b="0" i="0" u="none" strike="noStrike" kern="1200" cap="none" spc="0" normalizeH="0" baseline="0" noProof="0" dirty="0">
                <a:ln>
                  <a:noFill/>
                </a:ln>
                <a:solidFill>
                  <a:prstClr val="black"/>
                </a:solidFill>
                <a:effectLst/>
                <a:uLnTx/>
                <a:uFillTx/>
                <a:latin typeface="Tw Cen MT" panose="020B0602020104020603"/>
                <a:ea typeface="华文仿宋" panose="02010600040101010101" pitchFamily="2" charset="-122"/>
                <a:cs typeface="+mn-cs"/>
              </a:rPr>
              <a:t>JS</a:t>
            </a:r>
            <a:r>
              <a:rPr kumimoji="0" lang="zh-CN" altLang="en-US" sz="3200" b="0" i="0" u="none" strike="noStrike" kern="1200" cap="none" spc="0" normalizeH="0" baseline="0" noProof="0" dirty="0">
                <a:ln>
                  <a:noFill/>
                </a:ln>
                <a:solidFill>
                  <a:prstClr val="black"/>
                </a:solidFill>
                <a:effectLst/>
                <a:uLnTx/>
                <a:uFillTx/>
                <a:latin typeface="Tw Cen MT" panose="020B0602020104020603"/>
                <a:ea typeface="华文仿宋" panose="02010600040101010101" pitchFamily="2" charset="-122"/>
                <a:cs typeface="+mn-cs"/>
              </a:rPr>
              <a:t>代码调用</a:t>
            </a:r>
            <a:r>
              <a:rPr kumimoji="0" lang="en-US" altLang="zh-CN" sz="3200" b="0" i="0" u="none" strike="noStrike" kern="1200" cap="none" spc="0" normalizeH="0" baseline="0" noProof="0" dirty="0">
                <a:ln>
                  <a:noFill/>
                </a:ln>
                <a:solidFill>
                  <a:prstClr val="black"/>
                </a:solidFill>
                <a:effectLst/>
                <a:uLnTx/>
                <a:uFillTx/>
                <a:latin typeface="Tw Cen MT" panose="020B0602020104020603"/>
                <a:ea typeface="华文仿宋" panose="02010600040101010101" pitchFamily="2" charset="-122"/>
                <a:cs typeface="+mn-cs"/>
              </a:rPr>
              <a:t>API</a:t>
            </a:r>
            <a:r>
              <a:rPr kumimoji="0" lang="zh-CN" altLang="en-US" sz="3200" b="0" i="0" u="none" strike="noStrike" kern="1200" cap="none" spc="0" normalizeH="0" baseline="0" noProof="0" dirty="0">
                <a:ln>
                  <a:noFill/>
                </a:ln>
                <a:solidFill>
                  <a:prstClr val="black"/>
                </a:solidFill>
                <a:effectLst/>
                <a:uLnTx/>
                <a:uFillTx/>
                <a:latin typeface="Tw Cen MT" panose="020B0602020104020603"/>
                <a:ea typeface="华文仿宋" panose="02010600040101010101" pitchFamily="2" charset="-122"/>
                <a:cs typeface="+mn-cs"/>
              </a:rPr>
              <a:t>，加载页面数据。</a:t>
            </a:r>
            <a:endParaRPr kumimoji="0" lang="en-US" altLang="zh-CN" sz="3200" b="0" i="0" u="none" strike="noStrike" kern="1200" cap="none" spc="0" normalizeH="0" baseline="0" noProof="0" dirty="0">
              <a:ln>
                <a:noFill/>
              </a:ln>
              <a:solidFill>
                <a:prstClr val="black"/>
              </a:solidFill>
              <a:effectLst/>
              <a:uLnTx/>
              <a:uFillTx/>
              <a:latin typeface="Tw Cen MT" panose="020B0602020104020603"/>
              <a:ea typeface="华文仿宋" panose="02010600040101010101" pitchFamily="2" charset="-122"/>
              <a:cs typeface="+mn-cs"/>
            </a:endParaRPr>
          </a:p>
          <a:p>
            <a:pPr marL="514350" indent="-514350">
              <a:buFont typeface="+mj-ea"/>
              <a:buAutoNum type="circleNumDbPlain"/>
            </a:pPr>
            <a:r>
              <a:rPr kumimoji="0" lang="zh-CN" altLang="en-US" sz="3200" b="0" i="0" u="none" strike="noStrike" kern="1200" cap="none" spc="0" normalizeH="0" baseline="0" noProof="0" dirty="0">
                <a:ln>
                  <a:noFill/>
                </a:ln>
                <a:solidFill>
                  <a:prstClr val="black"/>
                </a:solidFill>
                <a:effectLst/>
                <a:uLnTx/>
                <a:uFillTx/>
                <a:latin typeface="Tw Cen MT" panose="020B0602020104020603"/>
                <a:ea typeface="华文仿宋" panose="02010600040101010101" pitchFamily="2" charset="-122"/>
                <a:cs typeface="+mn-cs"/>
              </a:rPr>
              <a:t>在审查工具‘网络’页面下的列表中，查找获取数据的</a:t>
            </a:r>
            <a:r>
              <a:rPr kumimoji="0" lang="en-US" altLang="zh-CN" sz="3200" b="0" i="0" u="none" strike="noStrike" kern="1200" cap="none" spc="0" normalizeH="0" baseline="0" noProof="0" dirty="0">
                <a:ln>
                  <a:noFill/>
                </a:ln>
                <a:solidFill>
                  <a:prstClr val="black"/>
                </a:solidFill>
                <a:effectLst/>
                <a:uLnTx/>
                <a:uFillTx/>
                <a:latin typeface="Tw Cen MT" panose="020B0602020104020603"/>
                <a:ea typeface="华文仿宋" panose="02010600040101010101" pitchFamily="2" charset="-122"/>
                <a:cs typeface="+mn-cs"/>
              </a:rPr>
              <a:t>API</a:t>
            </a:r>
            <a:r>
              <a:rPr kumimoji="0" lang="zh-CN" altLang="en-US" sz="3200" b="0" i="0" u="none" strike="noStrike" kern="1200" cap="none" spc="0" normalizeH="0" baseline="0" noProof="0" dirty="0">
                <a:ln>
                  <a:noFill/>
                </a:ln>
                <a:solidFill>
                  <a:prstClr val="black"/>
                </a:solidFill>
                <a:effectLst/>
                <a:uLnTx/>
                <a:uFillTx/>
                <a:latin typeface="Tw Cen MT" panose="020B0602020104020603"/>
                <a:ea typeface="华文仿宋" panose="02010600040101010101" pitchFamily="2" charset="-122"/>
                <a:cs typeface="+mn-cs"/>
              </a:rPr>
              <a:t>，通常在</a:t>
            </a:r>
            <a:r>
              <a:rPr lang="zh-CN" altLang="en-US" sz="3200" dirty="0">
                <a:solidFill>
                  <a:prstClr val="black"/>
                </a:solidFill>
                <a:latin typeface="Tw Cen MT" panose="020B0602020104020603"/>
                <a:ea typeface="华文仿宋" panose="02010600040101010101" pitchFamily="2" charset="-122"/>
              </a:rPr>
              <a:t>‘</a:t>
            </a:r>
            <a:r>
              <a:rPr lang="en-US" altLang="zh-CN" sz="3200" dirty="0">
                <a:solidFill>
                  <a:prstClr val="black"/>
                </a:solidFill>
                <a:latin typeface="Tw Cen MT" panose="020B0602020104020603"/>
                <a:ea typeface="华文仿宋" panose="02010600040101010101" pitchFamily="2" charset="-122"/>
              </a:rPr>
              <a:t>Fetch/XHR</a:t>
            </a:r>
            <a:r>
              <a:rPr lang="zh-CN" altLang="en-US" sz="3200" dirty="0">
                <a:solidFill>
                  <a:prstClr val="black"/>
                </a:solidFill>
                <a:latin typeface="Tw Cen MT" panose="020B0602020104020603"/>
                <a:ea typeface="华文仿宋" panose="02010600040101010101" pitchFamily="2" charset="-122"/>
              </a:rPr>
              <a:t>’或‘</a:t>
            </a:r>
            <a:r>
              <a:rPr lang="en-US" altLang="zh-CN" sz="3200" dirty="0">
                <a:solidFill>
                  <a:prstClr val="black"/>
                </a:solidFill>
                <a:latin typeface="Tw Cen MT" panose="020B0602020104020603"/>
                <a:ea typeface="华文仿宋" panose="02010600040101010101" pitchFamily="2" charset="-122"/>
              </a:rPr>
              <a:t>JS</a:t>
            </a:r>
            <a:r>
              <a:rPr lang="zh-CN" altLang="en-US" sz="3200" dirty="0">
                <a:solidFill>
                  <a:prstClr val="black"/>
                </a:solidFill>
                <a:latin typeface="Tw Cen MT" panose="020B0602020104020603"/>
                <a:ea typeface="华文仿宋" panose="02010600040101010101" pitchFamily="2" charset="-122"/>
              </a:rPr>
              <a:t>’分类下。或者也可以通过时间判断，一般是请求时间较长，且时间线比较靠后的那个。</a:t>
            </a:r>
            <a:endParaRPr kumimoji="0" lang="en-US" altLang="zh-CN" sz="3200" b="0" i="0" u="none" strike="noStrike" kern="1200" cap="none" spc="0" normalizeH="0" baseline="0" noProof="0" dirty="0">
              <a:ln>
                <a:noFill/>
              </a:ln>
              <a:solidFill>
                <a:prstClr val="black"/>
              </a:solidFill>
              <a:effectLst/>
              <a:uLnTx/>
              <a:uFillTx/>
              <a:latin typeface="Tw Cen MT" panose="020B0602020104020603"/>
              <a:ea typeface="华文仿宋" panose="02010600040101010101" pitchFamily="2" charset="-122"/>
              <a:cs typeface="+mn-cs"/>
            </a:endParaRPr>
          </a:p>
        </p:txBody>
      </p:sp>
    </p:spTree>
    <p:extLst>
      <p:ext uri="{BB962C8B-B14F-4D97-AF65-F5344CB8AC3E}">
        <p14:creationId xmlns:p14="http://schemas.microsoft.com/office/powerpoint/2010/main" val="2831552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例：爬取豆瓣</a:t>
            </a:r>
            <a:r>
              <a:rPr lang="en-US" altLang="zh-CN" dirty="0"/>
              <a:t>2021</a:t>
            </a:r>
            <a:r>
              <a:rPr lang="zh-CN" altLang="en-US" dirty="0"/>
              <a:t>年度音乐榜单</a:t>
            </a:r>
          </a:p>
        </p:txBody>
      </p:sp>
      <p:pic>
        <p:nvPicPr>
          <p:cNvPr id="12" name="内容占位符 11">
            <a:extLst>
              <a:ext uri="{FF2B5EF4-FFF2-40B4-BE49-F238E27FC236}">
                <a16:creationId xmlns:a16="http://schemas.microsoft.com/office/drawing/2014/main" id="{722274D8-5102-4065-8482-0B69E8BAA9A1}"/>
              </a:ext>
            </a:extLst>
          </p:cNvPr>
          <p:cNvPicPr>
            <a:picLocks noGrp="1" noChangeAspect="1"/>
          </p:cNvPicPr>
          <p:nvPr>
            <p:ph idx="1"/>
          </p:nvPr>
        </p:nvPicPr>
        <p:blipFill>
          <a:blip r:embed="rId3"/>
          <a:stretch>
            <a:fillRect/>
          </a:stretch>
        </p:blipFill>
        <p:spPr>
          <a:xfrm>
            <a:off x="2201571" y="1654058"/>
            <a:ext cx="9929788" cy="48782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55931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129BB-6B9B-43DB-AA3C-6BC13EC9CCB6}"/>
              </a:ext>
            </a:extLst>
          </p:cNvPr>
          <p:cNvSpPr>
            <a:spLocks noGrp="1"/>
          </p:cNvSpPr>
          <p:nvPr>
            <p:ph type="title"/>
          </p:nvPr>
        </p:nvSpPr>
        <p:spPr/>
        <p:txBody>
          <a:bodyPr/>
          <a:lstStyle/>
          <a:p>
            <a:r>
              <a:rPr lang="zh-CN" altLang="en-US" dirty="0"/>
              <a:t>例：爬取豆瓣</a:t>
            </a:r>
            <a:r>
              <a:rPr lang="en-US" altLang="zh-CN" dirty="0"/>
              <a:t>2021</a:t>
            </a:r>
            <a:r>
              <a:rPr lang="zh-CN" altLang="en-US" dirty="0"/>
              <a:t>年度音乐榜单</a:t>
            </a:r>
          </a:p>
        </p:txBody>
      </p:sp>
      <p:sp>
        <p:nvSpPr>
          <p:cNvPr id="3" name="内容占位符 2">
            <a:extLst>
              <a:ext uri="{FF2B5EF4-FFF2-40B4-BE49-F238E27FC236}">
                <a16:creationId xmlns:a16="http://schemas.microsoft.com/office/drawing/2014/main" id="{54B3B2F0-6D59-4B83-A540-2AEF2F640FD5}"/>
              </a:ext>
            </a:extLst>
          </p:cNvPr>
          <p:cNvSpPr>
            <a:spLocks noGrp="1"/>
          </p:cNvSpPr>
          <p:nvPr>
            <p:ph idx="1"/>
          </p:nvPr>
        </p:nvSpPr>
        <p:spPr>
          <a:xfrm>
            <a:off x="770394" y="1821618"/>
            <a:ext cx="3533510" cy="4493007"/>
          </a:xfrm>
        </p:spPr>
        <p:txBody>
          <a:bodyPr/>
          <a:lstStyle/>
          <a:p>
            <a:pPr marL="514350" marR="0" lvl="0" indent="-514350" algn="l" defTabSz="914400" rtl="0" eaLnBrk="1" fontAlgn="auto" latinLnBrk="0" hangingPunct="1">
              <a:lnSpc>
                <a:spcPct val="90000"/>
              </a:lnSpc>
              <a:spcBef>
                <a:spcPts val="1200"/>
              </a:spcBef>
              <a:spcAft>
                <a:spcPts val="200"/>
              </a:spcAft>
              <a:buClr>
                <a:srgbClr val="1CADE4"/>
              </a:buClr>
              <a:buSzPct val="100000"/>
              <a:buFont typeface="+mj-lt"/>
              <a:buAutoNum type="arabicPeriod" startAt="2"/>
              <a:tabLst/>
              <a:defRPr/>
            </a:pPr>
            <a:r>
              <a:rPr kumimoji="0" lang="zh-CN" altLang="en-US" sz="3200" b="0" i="0" u="none" strike="noStrike" kern="1200" cap="none" spc="0" normalizeH="0" baseline="0" noProof="0" dirty="0">
                <a:ln>
                  <a:noFill/>
                </a:ln>
                <a:solidFill>
                  <a:prstClr val="black"/>
                </a:solidFill>
                <a:effectLst/>
                <a:uLnTx/>
                <a:uFillTx/>
                <a:latin typeface="Tw Cen MT" panose="020B0602020104020603"/>
                <a:ea typeface="华文仿宋" panose="02010600040101010101" pitchFamily="2" charset="-122"/>
                <a:cs typeface="+mn-cs"/>
              </a:rPr>
              <a:t>通过审查工具，获取该</a:t>
            </a:r>
            <a:r>
              <a:rPr kumimoji="0" lang="en-US" altLang="zh-CN" sz="3200" b="0" i="0" u="none" strike="noStrike" kern="1200" cap="none" spc="0" normalizeH="0" baseline="0" noProof="0" dirty="0">
                <a:ln>
                  <a:noFill/>
                </a:ln>
                <a:solidFill>
                  <a:prstClr val="black"/>
                </a:solidFill>
                <a:effectLst/>
                <a:uLnTx/>
                <a:uFillTx/>
                <a:latin typeface="Tw Cen MT" panose="020B0602020104020603"/>
                <a:ea typeface="华文仿宋" panose="02010600040101010101" pitchFamily="2" charset="-122"/>
                <a:cs typeface="+mn-cs"/>
              </a:rPr>
              <a:t>API</a:t>
            </a:r>
            <a:r>
              <a:rPr kumimoji="0" lang="zh-CN" altLang="en-US" sz="3200" b="0" i="0" u="none" strike="noStrike" kern="1200" cap="none" spc="0" normalizeH="0" baseline="0" noProof="0" dirty="0">
                <a:ln>
                  <a:noFill/>
                </a:ln>
                <a:solidFill>
                  <a:prstClr val="black"/>
                </a:solidFill>
                <a:effectLst/>
                <a:uLnTx/>
                <a:uFillTx/>
                <a:latin typeface="Tw Cen MT" panose="020B0602020104020603"/>
                <a:ea typeface="华文仿宋" panose="02010600040101010101" pitchFamily="2" charset="-122"/>
                <a:cs typeface="+mn-cs"/>
              </a:rPr>
              <a:t>的</a:t>
            </a:r>
            <a:r>
              <a:rPr kumimoji="0" lang="en-US" altLang="zh-CN" sz="3200" b="0" i="0" u="none" strike="noStrike" kern="1200" cap="none" spc="0" normalizeH="0" baseline="0" noProof="0" dirty="0">
                <a:ln>
                  <a:noFill/>
                </a:ln>
                <a:solidFill>
                  <a:prstClr val="black"/>
                </a:solidFill>
                <a:effectLst/>
                <a:uLnTx/>
                <a:uFillTx/>
                <a:latin typeface="Tw Cen MT" panose="020B0602020104020603"/>
                <a:ea typeface="华文仿宋" panose="02010600040101010101" pitchFamily="2" charset="-122"/>
                <a:cs typeface="+mn-cs"/>
              </a:rPr>
              <a:t>URL</a:t>
            </a:r>
            <a:r>
              <a:rPr kumimoji="0" lang="zh-CN" altLang="en-US" sz="3200" b="0" i="0" u="none" strike="noStrike" kern="1200" cap="none" spc="0" normalizeH="0" baseline="0" noProof="0" dirty="0">
                <a:ln>
                  <a:noFill/>
                </a:ln>
                <a:solidFill>
                  <a:prstClr val="black"/>
                </a:solidFill>
                <a:effectLst/>
                <a:uLnTx/>
                <a:uFillTx/>
                <a:latin typeface="Tw Cen MT" panose="020B0602020104020603"/>
                <a:ea typeface="华文仿宋" panose="02010600040101010101" pitchFamily="2" charset="-122"/>
                <a:cs typeface="+mn-cs"/>
              </a:rPr>
              <a:t>地址、相关参数和返回值，并对返回值的结构进行分析，规划数据提取的方式。</a:t>
            </a:r>
            <a:endParaRPr lang="zh-CN" altLang="en-US" dirty="0"/>
          </a:p>
        </p:txBody>
      </p:sp>
      <p:pic>
        <p:nvPicPr>
          <p:cNvPr id="7" name="图片 6">
            <a:extLst>
              <a:ext uri="{FF2B5EF4-FFF2-40B4-BE49-F238E27FC236}">
                <a16:creationId xmlns:a16="http://schemas.microsoft.com/office/drawing/2014/main" id="{43F4AB3A-267F-4D26-B073-CC4961E4EEAA}"/>
              </a:ext>
            </a:extLst>
          </p:cNvPr>
          <p:cNvPicPr>
            <a:picLocks noChangeAspect="1"/>
          </p:cNvPicPr>
          <p:nvPr/>
        </p:nvPicPr>
        <p:blipFill>
          <a:blip r:embed="rId2"/>
          <a:stretch>
            <a:fillRect/>
          </a:stretch>
        </p:blipFill>
        <p:spPr>
          <a:xfrm>
            <a:off x="4851806" y="1735444"/>
            <a:ext cx="5999083" cy="500299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739221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例：爬取豆瓣</a:t>
            </a:r>
            <a:r>
              <a:rPr lang="en-US" altLang="zh-CN" dirty="0"/>
              <a:t>2021</a:t>
            </a:r>
            <a:r>
              <a:rPr lang="zh-CN" altLang="en-US" dirty="0"/>
              <a:t>年度音乐榜单</a:t>
            </a:r>
          </a:p>
        </p:txBody>
      </p:sp>
      <p:pic>
        <p:nvPicPr>
          <p:cNvPr id="10" name="内容占位符 9">
            <a:extLst>
              <a:ext uri="{FF2B5EF4-FFF2-40B4-BE49-F238E27FC236}">
                <a16:creationId xmlns:a16="http://schemas.microsoft.com/office/drawing/2014/main" id="{50D0133B-0DBB-43E9-A775-8C093E7E7DED}"/>
              </a:ext>
            </a:extLst>
          </p:cNvPr>
          <p:cNvPicPr>
            <a:picLocks noGrp="1" noChangeAspect="1"/>
          </p:cNvPicPr>
          <p:nvPr>
            <p:ph idx="1"/>
          </p:nvPr>
        </p:nvPicPr>
        <p:blipFill>
          <a:blip r:embed="rId2"/>
          <a:stretch>
            <a:fillRect/>
          </a:stretch>
        </p:blipFill>
        <p:spPr>
          <a:xfrm>
            <a:off x="4270975" y="1683415"/>
            <a:ext cx="6390642" cy="5112515"/>
          </a:xfrm>
          <a:prstGeom prst="rect">
            <a:avLst/>
          </a:prstGeom>
          <a:ln>
            <a:noFill/>
          </a:ln>
          <a:effectLst>
            <a:outerShdw blurRad="190500" algn="tl" rotWithShape="0">
              <a:srgbClr val="000000">
                <a:alpha val="70000"/>
              </a:srgbClr>
            </a:outerShdw>
          </a:effectLst>
        </p:spPr>
      </p:pic>
      <p:sp>
        <p:nvSpPr>
          <p:cNvPr id="11" name="内容占位符 2">
            <a:extLst>
              <a:ext uri="{FF2B5EF4-FFF2-40B4-BE49-F238E27FC236}">
                <a16:creationId xmlns:a16="http://schemas.microsoft.com/office/drawing/2014/main" id="{0E5CA9B5-B1A6-45D2-A1A4-110000F33893}"/>
              </a:ext>
            </a:extLst>
          </p:cNvPr>
          <p:cNvSpPr txBox="1">
            <a:spLocks/>
          </p:cNvSpPr>
          <p:nvPr/>
        </p:nvSpPr>
        <p:spPr>
          <a:xfrm>
            <a:off x="789927" y="1840768"/>
            <a:ext cx="3255456" cy="4493007"/>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Clr>
                <a:srgbClr val="1CADE4"/>
              </a:buClr>
              <a:buNone/>
              <a:defRPr/>
            </a:pPr>
            <a:r>
              <a:rPr lang="zh-CN" altLang="en-US" sz="3200" dirty="0"/>
              <a:t>也可在响应中将返回值拷贝出来分析，若为</a:t>
            </a:r>
            <a:r>
              <a:rPr lang="en-US" altLang="zh-CN" sz="3200" dirty="0"/>
              <a:t>JSON</a:t>
            </a:r>
            <a:r>
              <a:rPr lang="zh-CN" altLang="en-US" sz="3200" dirty="0"/>
              <a:t>类型可拷贝到</a:t>
            </a:r>
            <a:r>
              <a:rPr lang="zh-CN" altLang="en-US" sz="3200" dirty="0">
                <a:solidFill>
                  <a:srgbClr val="1010FF"/>
                </a:solidFill>
                <a:hlinkClick r:id="rId3">
                  <a:extLst>
                    <a:ext uri="{A12FA001-AC4F-418D-AE19-62706E023703}">
                      <ahyp:hlinkClr xmlns:ahyp="http://schemas.microsoft.com/office/drawing/2018/hyperlinkcolor" val="tx"/>
                    </a:ext>
                  </a:extLst>
                </a:hlinkClick>
              </a:rPr>
              <a:t>在线</a:t>
            </a:r>
            <a:r>
              <a:rPr lang="en-US" altLang="zh-CN" sz="3200" dirty="0">
                <a:solidFill>
                  <a:srgbClr val="1010FF"/>
                </a:solidFill>
                <a:hlinkClick r:id="rId3">
                  <a:extLst>
                    <a:ext uri="{A12FA001-AC4F-418D-AE19-62706E023703}">
                      <ahyp:hlinkClr xmlns:ahyp="http://schemas.microsoft.com/office/drawing/2018/hyperlinkcolor" val="tx"/>
                    </a:ext>
                  </a:extLst>
                </a:hlinkClick>
              </a:rPr>
              <a:t>JSON</a:t>
            </a:r>
            <a:r>
              <a:rPr lang="zh-CN" altLang="en-US" sz="3200" dirty="0">
                <a:solidFill>
                  <a:srgbClr val="1010FF"/>
                </a:solidFill>
                <a:hlinkClick r:id="rId3">
                  <a:extLst>
                    <a:ext uri="{A12FA001-AC4F-418D-AE19-62706E023703}">
                      <ahyp:hlinkClr xmlns:ahyp="http://schemas.microsoft.com/office/drawing/2018/hyperlinkcolor" val="tx"/>
                    </a:ext>
                  </a:extLst>
                </a:hlinkClick>
              </a:rPr>
              <a:t>格式化工具</a:t>
            </a:r>
            <a:r>
              <a:rPr lang="zh-CN" altLang="en-US" sz="3200" dirty="0"/>
              <a:t>中分析</a:t>
            </a:r>
          </a:p>
        </p:txBody>
      </p:sp>
    </p:spTree>
    <p:extLst>
      <p:ext uri="{BB962C8B-B14F-4D97-AF65-F5344CB8AC3E}">
        <p14:creationId xmlns:p14="http://schemas.microsoft.com/office/powerpoint/2010/main" val="446122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例：爬取豆瓣</a:t>
            </a:r>
            <a:r>
              <a:rPr lang="en-US" altLang="zh-CN" dirty="0"/>
              <a:t>2021</a:t>
            </a:r>
            <a:r>
              <a:rPr lang="zh-CN" altLang="en-US" dirty="0"/>
              <a:t>年度音乐榜单</a:t>
            </a:r>
          </a:p>
        </p:txBody>
      </p:sp>
      <p:sp>
        <p:nvSpPr>
          <p:cNvPr id="4" name="内容占位符 2"/>
          <p:cNvSpPr>
            <a:spLocks noGrp="1"/>
          </p:cNvSpPr>
          <p:nvPr>
            <p:ph idx="1"/>
          </p:nvPr>
        </p:nvSpPr>
        <p:spPr>
          <a:xfrm>
            <a:off x="1024127" y="1860426"/>
            <a:ext cx="9720073" cy="4099930"/>
          </a:xfrm>
        </p:spPr>
        <p:txBody>
          <a:bodyPr/>
          <a:lstStyle/>
          <a:p>
            <a:pPr marL="514350" indent="-514350">
              <a:buClr>
                <a:srgbClr val="1CADE4"/>
              </a:buClr>
              <a:buFont typeface="+mj-lt"/>
              <a:buAutoNum type="arabicPeriod" startAt="3"/>
              <a:defRPr/>
            </a:pPr>
            <a:r>
              <a:rPr kumimoji="0" lang="zh-CN" altLang="en-US" sz="3200" b="0" i="0" u="none" strike="noStrike" kern="1200" cap="none" spc="0" normalizeH="0" baseline="0" noProof="0" dirty="0">
                <a:ln>
                  <a:noFill/>
                </a:ln>
                <a:solidFill>
                  <a:prstClr val="black"/>
                </a:solidFill>
                <a:effectLst/>
                <a:uLnTx/>
                <a:uFillTx/>
                <a:latin typeface="Tw Cen MT" panose="020B0602020104020603"/>
                <a:ea typeface="华文仿宋" panose="02010600040101010101" pitchFamily="2" charset="-122"/>
                <a:cs typeface="+mn-cs"/>
              </a:rPr>
              <a:t>使用得到的</a:t>
            </a:r>
            <a:r>
              <a:rPr kumimoji="0" lang="en-US" altLang="zh-CN" sz="3200" b="0" i="0" u="none" strike="noStrike" kern="1200" cap="none" spc="0" normalizeH="0" baseline="0" noProof="0" dirty="0">
                <a:ln>
                  <a:noFill/>
                </a:ln>
                <a:solidFill>
                  <a:prstClr val="black"/>
                </a:solidFill>
                <a:effectLst/>
                <a:uLnTx/>
                <a:uFillTx/>
                <a:latin typeface="Tw Cen MT" panose="020B0602020104020603"/>
                <a:ea typeface="华文仿宋" panose="02010600040101010101" pitchFamily="2" charset="-122"/>
                <a:cs typeface="+mn-cs"/>
              </a:rPr>
              <a:t>URL</a:t>
            </a:r>
            <a:r>
              <a:rPr kumimoji="0" lang="zh-CN" altLang="en-US" sz="3200" b="0" i="0" u="none" strike="noStrike" kern="1200" cap="none" spc="0" normalizeH="0" baseline="0" noProof="0" dirty="0">
                <a:ln>
                  <a:noFill/>
                </a:ln>
                <a:solidFill>
                  <a:prstClr val="black"/>
                </a:solidFill>
                <a:effectLst/>
                <a:uLnTx/>
                <a:uFillTx/>
                <a:latin typeface="Tw Cen MT" panose="020B0602020104020603"/>
                <a:ea typeface="华文仿宋" panose="02010600040101010101" pitchFamily="2" charset="-122"/>
                <a:cs typeface="+mn-cs"/>
              </a:rPr>
              <a:t>请求</a:t>
            </a:r>
            <a:r>
              <a:rPr kumimoji="0" lang="en-US" altLang="zh-CN" sz="3200" b="0" i="0" u="none" strike="noStrike" kern="1200" cap="none" spc="0" normalizeH="0" baseline="0" noProof="0" dirty="0">
                <a:ln>
                  <a:noFill/>
                </a:ln>
                <a:solidFill>
                  <a:prstClr val="black"/>
                </a:solidFill>
                <a:effectLst/>
                <a:uLnTx/>
                <a:uFillTx/>
                <a:latin typeface="Tw Cen MT" panose="020B0602020104020603"/>
                <a:ea typeface="华文仿宋" panose="02010600040101010101" pitchFamily="2" charset="-122"/>
                <a:cs typeface="+mn-cs"/>
              </a:rPr>
              <a:t>API</a:t>
            </a:r>
            <a:r>
              <a:rPr kumimoji="0" lang="zh-CN" altLang="en-US" sz="3200" b="0" i="0" u="none" strike="noStrike" kern="1200" cap="none" spc="0" normalizeH="0" baseline="0" noProof="0" dirty="0">
                <a:ln>
                  <a:noFill/>
                </a:ln>
                <a:solidFill>
                  <a:prstClr val="black"/>
                </a:solidFill>
                <a:effectLst/>
                <a:uLnTx/>
                <a:uFillTx/>
                <a:latin typeface="Tw Cen MT" panose="020B0602020104020603"/>
                <a:ea typeface="华文仿宋" panose="02010600040101010101" pitchFamily="2" charset="-122"/>
                <a:cs typeface="+mn-cs"/>
              </a:rPr>
              <a:t>，并根据前面的分析结果，从返回值中提取出需要的数据。具体数据提取代码参见例子源码。</a:t>
            </a:r>
          </a:p>
          <a:p>
            <a:pPr marL="514350" marR="0" lvl="0" indent="-514350" algn="l" defTabSz="914400" rtl="0" eaLnBrk="1" fontAlgn="auto" latinLnBrk="0" hangingPunct="1">
              <a:lnSpc>
                <a:spcPct val="90000"/>
              </a:lnSpc>
              <a:spcBef>
                <a:spcPts val="1200"/>
              </a:spcBef>
              <a:spcAft>
                <a:spcPts val="200"/>
              </a:spcAft>
              <a:buClr>
                <a:srgbClr val="1CADE4"/>
              </a:buClr>
              <a:buSzPct val="100000"/>
              <a:buFont typeface="+mj-lt"/>
              <a:buAutoNum type="arabicPeriod" startAt="3"/>
              <a:tabLst/>
              <a:defRPr/>
            </a:pPr>
            <a:endParaRPr kumimoji="0" lang="en-US" altLang="zh-CN" sz="3200" b="0" i="0" u="none" strike="noStrike" kern="1200" cap="none" spc="0" normalizeH="0" baseline="0" noProof="0" dirty="0">
              <a:ln>
                <a:noFill/>
              </a:ln>
              <a:solidFill>
                <a:prstClr val="black"/>
              </a:solidFill>
              <a:effectLst/>
              <a:uLnTx/>
              <a:uFillTx/>
              <a:latin typeface="Tw Cen MT" panose="020B0602020104020603"/>
              <a:ea typeface="华文仿宋" panose="02010600040101010101" pitchFamily="2" charset="-122"/>
              <a:cs typeface="+mn-cs"/>
            </a:endParaRPr>
          </a:p>
        </p:txBody>
      </p:sp>
      <p:pic>
        <p:nvPicPr>
          <p:cNvPr id="5" name="图片 4">
            <a:extLst>
              <a:ext uri="{FF2B5EF4-FFF2-40B4-BE49-F238E27FC236}">
                <a16:creationId xmlns:a16="http://schemas.microsoft.com/office/drawing/2014/main" id="{87A82E2A-3FA4-41F6-BC44-DD5F9A43AFF2}"/>
              </a:ext>
            </a:extLst>
          </p:cNvPr>
          <p:cNvPicPr>
            <a:picLocks noChangeAspect="1"/>
          </p:cNvPicPr>
          <p:nvPr/>
        </p:nvPicPr>
        <p:blipFill>
          <a:blip r:embed="rId2"/>
          <a:stretch>
            <a:fillRect/>
          </a:stretch>
        </p:blipFill>
        <p:spPr>
          <a:xfrm>
            <a:off x="877298" y="3222168"/>
            <a:ext cx="10017722" cy="3097246"/>
          </a:xfrm>
          <a:prstGeom prst="rect">
            <a:avLst/>
          </a:prstGeom>
        </p:spPr>
      </p:pic>
    </p:spTree>
    <p:extLst>
      <p:ext uri="{BB962C8B-B14F-4D97-AF65-F5344CB8AC3E}">
        <p14:creationId xmlns:p14="http://schemas.microsoft.com/office/powerpoint/2010/main" val="38308022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24128" y="585216"/>
            <a:ext cx="9720072" cy="1499616"/>
          </a:xfrm>
        </p:spPr>
        <p:txBody>
          <a:bodyPr anchor="ctr">
            <a:normAutofit/>
          </a:bodyPr>
          <a:lstStyle/>
          <a:p>
            <a:r>
              <a:rPr lang="zh-CN" altLang="en-US" dirty="0"/>
              <a:t>例：爬取豆瓣</a:t>
            </a:r>
            <a:r>
              <a:rPr lang="en-US" altLang="zh-CN" dirty="0"/>
              <a:t>2021</a:t>
            </a:r>
            <a:r>
              <a:rPr lang="zh-CN" altLang="en-US" dirty="0"/>
              <a:t>年度音乐榜单</a:t>
            </a:r>
          </a:p>
        </p:txBody>
      </p:sp>
      <p:sp>
        <p:nvSpPr>
          <p:cNvPr id="3" name="内容占位符 2"/>
          <p:cNvSpPr>
            <a:spLocks noGrp="1"/>
          </p:cNvSpPr>
          <p:nvPr>
            <p:ph sz="half" idx="1"/>
          </p:nvPr>
        </p:nvSpPr>
        <p:spPr>
          <a:xfrm>
            <a:off x="1024127" y="2286000"/>
            <a:ext cx="4754880" cy="4023360"/>
          </a:xfrm>
        </p:spPr>
        <p:txBody>
          <a:bodyPr>
            <a:normAutofit/>
          </a:bodyPr>
          <a:lstStyle/>
          <a:p>
            <a:endParaRPr lang="zh-CN" altLang="en-US" kern="0"/>
          </a:p>
          <a:p>
            <a:endParaRPr lang="zh-CN" altLang="en-US" dirty="0"/>
          </a:p>
        </p:txBody>
      </p:sp>
      <p:sp>
        <p:nvSpPr>
          <p:cNvPr id="8" name="Content Placeholder 3">
            <a:extLst>
              <a:ext uri="{FF2B5EF4-FFF2-40B4-BE49-F238E27FC236}">
                <a16:creationId xmlns:a16="http://schemas.microsoft.com/office/drawing/2014/main" id="{22F80BB9-4519-1306-62A8-9258AFE7ABD0}"/>
              </a:ext>
            </a:extLst>
          </p:cNvPr>
          <p:cNvSpPr>
            <a:spLocks noGrp="1"/>
          </p:cNvSpPr>
          <p:nvPr>
            <p:ph sz="half" idx="2"/>
          </p:nvPr>
        </p:nvSpPr>
        <p:spPr>
          <a:xfrm>
            <a:off x="751628" y="1831192"/>
            <a:ext cx="11125998" cy="4282361"/>
          </a:xfrm>
        </p:spPr>
        <p:txBody>
          <a:bodyPr/>
          <a:lstStyle/>
          <a:p>
            <a:pPr marL="514350" marR="0" lvl="0" indent="-514350" algn="l" defTabSz="914400" rtl="0" eaLnBrk="1" fontAlgn="auto" latinLnBrk="0" hangingPunct="1">
              <a:lnSpc>
                <a:spcPct val="90000"/>
              </a:lnSpc>
              <a:spcBef>
                <a:spcPts val="1200"/>
              </a:spcBef>
              <a:spcAft>
                <a:spcPts val="200"/>
              </a:spcAft>
              <a:buClr>
                <a:srgbClr val="1CADE4"/>
              </a:buClr>
              <a:buSzPct val="100000"/>
              <a:buFont typeface="+mj-lt"/>
              <a:buAutoNum type="arabicPeriod" startAt="4"/>
              <a:tabLst/>
              <a:defRPr/>
            </a:pPr>
            <a:r>
              <a:rPr kumimoji="0" lang="zh-CN" altLang="en-US" sz="3200" b="0" i="0" u="none" strike="noStrike" kern="1200" cap="none" spc="0" normalizeH="0" baseline="0" noProof="0" dirty="0">
                <a:ln>
                  <a:noFill/>
                </a:ln>
                <a:solidFill>
                  <a:prstClr val="black"/>
                </a:solidFill>
                <a:effectLst/>
                <a:uLnTx/>
                <a:uFillTx/>
                <a:latin typeface="Tw Cen MT" panose="020B0602020104020603"/>
                <a:ea typeface="华文仿宋" panose="02010600040101010101" pitchFamily="2" charset="-122"/>
                <a:cs typeface="+mn-cs"/>
              </a:rPr>
              <a:t>通过写文件或数据库，将爬取的数据保存到本地。</a:t>
            </a:r>
          </a:p>
          <a:p>
            <a:pPr marL="0" marR="0" lvl="0" indent="0" algn="l" defTabSz="914400" rtl="0" eaLnBrk="1" fontAlgn="auto" latinLnBrk="0" hangingPunct="1">
              <a:lnSpc>
                <a:spcPct val="90000"/>
              </a:lnSpc>
              <a:spcBef>
                <a:spcPts val="1200"/>
              </a:spcBef>
              <a:spcAft>
                <a:spcPts val="200"/>
              </a:spcAft>
              <a:buClr>
                <a:srgbClr val="1CADE4"/>
              </a:buClr>
              <a:buSzPct val="100000"/>
              <a:buFont typeface="Tw Cen MT" panose="020B0602020104020603" pitchFamily="34" charset="0"/>
              <a:buNone/>
              <a:tabLst/>
              <a:defRPr/>
            </a:pPr>
            <a:r>
              <a:rPr kumimoji="0" lang="zh-CN" altLang="en-US" sz="3200" b="0" i="0" u="none" strike="noStrike" kern="1200" cap="none" spc="0" normalizeH="0" baseline="0" noProof="0" dirty="0">
                <a:ln>
                  <a:noFill/>
                </a:ln>
                <a:solidFill>
                  <a:prstClr val="black"/>
                </a:solidFill>
                <a:effectLst/>
                <a:uLnTx/>
                <a:uFillTx/>
                <a:latin typeface="Tw Cen MT" panose="020B0602020104020603"/>
                <a:ea typeface="华文仿宋" panose="02010600040101010101" pitchFamily="2" charset="-122"/>
                <a:cs typeface="+mn-cs"/>
              </a:rPr>
              <a:t>具体代码参见例子源码。</a:t>
            </a:r>
          </a:p>
          <a:p>
            <a:endParaRPr lang="en-US" dirty="0"/>
          </a:p>
        </p:txBody>
      </p:sp>
      <p:pic>
        <p:nvPicPr>
          <p:cNvPr id="6" name="图片 5">
            <a:extLst>
              <a:ext uri="{FF2B5EF4-FFF2-40B4-BE49-F238E27FC236}">
                <a16:creationId xmlns:a16="http://schemas.microsoft.com/office/drawing/2014/main" id="{5E0FF69B-C142-4878-8BCA-D6BFE7C10059}"/>
              </a:ext>
            </a:extLst>
          </p:cNvPr>
          <p:cNvPicPr>
            <a:picLocks noChangeAspect="1"/>
          </p:cNvPicPr>
          <p:nvPr/>
        </p:nvPicPr>
        <p:blipFill>
          <a:blip r:embed="rId2"/>
          <a:stretch>
            <a:fillRect/>
          </a:stretch>
        </p:blipFill>
        <p:spPr>
          <a:xfrm>
            <a:off x="2770329" y="3013339"/>
            <a:ext cx="7088595" cy="375082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838722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网页的构成</a:t>
            </a:r>
          </a:p>
        </p:txBody>
      </p:sp>
      <p:sp>
        <p:nvSpPr>
          <p:cNvPr id="8" name="内容占位符 7"/>
          <p:cNvSpPr>
            <a:spLocks noGrp="1"/>
          </p:cNvSpPr>
          <p:nvPr>
            <p:ph idx="1"/>
          </p:nvPr>
        </p:nvSpPr>
        <p:spPr>
          <a:xfrm>
            <a:off x="1024128" y="1869493"/>
            <a:ext cx="10805623" cy="4023360"/>
          </a:xfrm>
        </p:spPr>
        <p:txBody>
          <a:bodyPr>
            <a:noAutofit/>
          </a:bodyPr>
          <a:lstStyle/>
          <a:p>
            <a:pPr marL="0" lvl="1" indent="0">
              <a:spcBef>
                <a:spcPts val="0"/>
              </a:spcBef>
              <a:buNone/>
            </a:pPr>
            <a:r>
              <a:rPr lang="zh-CN" altLang="en-US" sz="3200" dirty="0">
                <a:latin typeface="+mn-ea"/>
              </a:rPr>
              <a:t>网页一般由三部分组成：</a:t>
            </a:r>
            <a:endParaRPr lang="en-US" altLang="zh-CN" sz="3200" dirty="0">
              <a:latin typeface="+mn-ea"/>
            </a:endParaRPr>
          </a:p>
          <a:p>
            <a:pPr marL="457200" lvl="1" indent="-457200">
              <a:spcBef>
                <a:spcPts val="0"/>
              </a:spcBef>
              <a:buFont typeface="Wingdings" panose="05000000000000000000" pitchFamily="2" charset="2"/>
              <a:buChar char="l"/>
            </a:pPr>
            <a:r>
              <a:rPr lang="en-US" altLang="zh-CN" sz="3200" b="1" dirty="0">
                <a:latin typeface="+mn-ea"/>
              </a:rPr>
              <a:t>HTML</a:t>
            </a:r>
            <a:r>
              <a:rPr lang="zh-CN" altLang="en-US" sz="3200" b="1" dirty="0">
                <a:latin typeface="+mn-ea"/>
              </a:rPr>
              <a:t>（超文本标记语言）：</a:t>
            </a:r>
            <a:endParaRPr lang="en-US" altLang="zh-CN" sz="3200" b="1" dirty="0">
              <a:latin typeface="+mn-ea"/>
            </a:endParaRPr>
          </a:p>
          <a:p>
            <a:pPr marL="0" lvl="1" indent="0">
              <a:spcBef>
                <a:spcPts val="0"/>
              </a:spcBef>
              <a:spcAft>
                <a:spcPts val="1800"/>
              </a:spcAft>
              <a:buNone/>
            </a:pPr>
            <a:r>
              <a:rPr lang="en-US" altLang="zh-CN" sz="3200" dirty="0">
                <a:latin typeface="+mn-ea"/>
              </a:rPr>
              <a:t>	</a:t>
            </a:r>
            <a:r>
              <a:rPr lang="zh-CN" altLang="en-US" sz="3200" dirty="0">
                <a:latin typeface="+mn-ea"/>
              </a:rPr>
              <a:t>负责定义整个网页的结构，相当于整个网站的框架。</a:t>
            </a:r>
          </a:p>
          <a:p>
            <a:pPr marL="457200" lvl="1" indent="-457200">
              <a:spcBef>
                <a:spcPts val="0"/>
              </a:spcBef>
              <a:buFont typeface="Wingdings" panose="05000000000000000000" pitchFamily="2" charset="2"/>
              <a:buChar char="l"/>
            </a:pPr>
            <a:r>
              <a:rPr lang="en-US" altLang="zh-CN" sz="3200" b="1" dirty="0">
                <a:latin typeface="+mn-ea"/>
              </a:rPr>
              <a:t>CSS</a:t>
            </a:r>
            <a:r>
              <a:rPr lang="zh-CN" altLang="en-US" sz="3200" b="1" dirty="0">
                <a:latin typeface="+mn-ea"/>
              </a:rPr>
              <a:t>（层叠样式表）：</a:t>
            </a:r>
            <a:endParaRPr lang="en-US" altLang="zh-CN" sz="3200" b="1" dirty="0">
              <a:latin typeface="+mn-ea"/>
            </a:endParaRPr>
          </a:p>
          <a:p>
            <a:pPr marL="0" lvl="1" indent="0">
              <a:spcBef>
                <a:spcPts val="0"/>
              </a:spcBef>
              <a:spcAft>
                <a:spcPts val="1800"/>
              </a:spcAft>
              <a:buNone/>
            </a:pPr>
            <a:r>
              <a:rPr lang="en-US" altLang="zh-CN" sz="3200" dirty="0">
                <a:latin typeface="+mn-ea"/>
              </a:rPr>
              <a:t>	</a:t>
            </a:r>
            <a:r>
              <a:rPr lang="zh-CN" altLang="en-US" sz="3200" dirty="0">
                <a:latin typeface="+mn-ea"/>
              </a:rPr>
              <a:t>负责描述网页的外观和布局，定义了网页的显示效果</a:t>
            </a:r>
          </a:p>
          <a:p>
            <a:pPr marL="457200" lvl="1" indent="-457200">
              <a:spcBef>
                <a:spcPts val="0"/>
              </a:spcBef>
              <a:buFont typeface="Wingdings" panose="05000000000000000000" pitchFamily="2" charset="2"/>
              <a:buChar char="l"/>
            </a:pPr>
            <a:r>
              <a:rPr lang="en-US" altLang="zh-CN" sz="3200" b="1" dirty="0">
                <a:latin typeface="+mn-ea"/>
              </a:rPr>
              <a:t>JavaScript</a:t>
            </a:r>
            <a:r>
              <a:rPr lang="zh-CN" altLang="en-US" sz="3200" b="1" dirty="0">
                <a:latin typeface="+mn-ea"/>
              </a:rPr>
              <a:t>（</a:t>
            </a:r>
            <a:r>
              <a:rPr lang="en-US" altLang="zh-CN" sz="3200" b="1" dirty="0">
                <a:latin typeface="+mn-ea"/>
              </a:rPr>
              <a:t>JS</a:t>
            </a:r>
            <a:r>
              <a:rPr lang="zh-CN" altLang="en-US" sz="3200" b="1" dirty="0">
                <a:latin typeface="+mn-ea"/>
              </a:rPr>
              <a:t>，动态脚本语言）：</a:t>
            </a:r>
            <a:endParaRPr lang="en-US" altLang="zh-CN" sz="3200" b="1" dirty="0">
              <a:latin typeface="+mn-ea"/>
            </a:endParaRPr>
          </a:p>
          <a:p>
            <a:pPr marL="0" lvl="1" indent="0">
              <a:spcBef>
                <a:spcPts val="0"/>
              </a:spcBef>
              <a:spcAft>
                <a:spcPts val="1800"/>
              </a:spcAft>
              <a:buNone/>
            </a:pPr>
            <a:r>
              <a:rPr lang="en-US" altLang="zh-CN" sz="3200" dirty="0">
                <a:latin typeface="+mn-ea"/>
              </a:rPr>
              <a:t>	</a:t>
            </a:r>
            <a:r>
              <a:rPr lang="zh-CN" altLang="en-US" sz="3200" dirty="0">
                <a:latin typeface="+mn-ea"/>
              </a:rPr>
              <a:t>负责网页的行为实现，描述了网站中的各种功能。</a:t>
            </a:r>
          </a:p>
        </p:txBody>
      </p:sp>
      <p:sp>
        <p:nvSpPr>
          <p:cNvPr id="5" name="文本框 4">
            <a:extLst>
              <a:ext uri="{FF2B5EF4-FFF2-40B4-BE49-F238E27FC236}">
                <a16:creationId xmlns:a16="http://schemas.microsoft.com/office/drawing/2014/main" id="{7E45ADB2-634A-4E6F-8D9A-D0B2BC45CE52}"/>
              </a:ext>
            </a:extLst>
          </p:cNvPr>
          <p:cNvSpPr txBox="1"/>
          <p:nvPr/>
        </p:nvSpPr>
        <p:spPr>
          <a:xfrm>
            <a:off x="6818502" y="2279834"/>
            <a:ext cx="3849099" cy="584775"/>
          </a:xfrm>
          <a:prstGeom prst="rect">
            <a:avLst/>
          </a:prstGeom>
          <a:noFill/>
        </p:spPr>
        <p:txBody>
          <a:bodyPr wrap="square">
            <a:spAutoFit/>
          </a:bodyPr>
          <a:lstStyle/>
          <a:p>
            <a:r>
              <a:rPr lang="en-US" altLang="zh-CN" sz="3200" dirty="0">
                <a:solidFill>
                  <a:srgbClr val="0000FF"/>
                </a:solidFill>
                <a:hlinkClick r:id="rId3">
                  <a:extLst>
                    <a:ext uri="{A12FA001-AC4F-418D-AE19-62706E023703}">
                      <ahyp:hlinkClr xmlns:ahyp="http://schemas.microsoft.com/office/drawing/2018/hyperlinkcolor" val="tx"/>
                    </a:ext>
                  </a:extLst>
                </a:hlinkClick>
              </a:rPr>
              <a:t>HTML </a:t>
            </a:r>
            <a:r>
              <a:rPr lang="zh-CN" altLang="en-US" sz="3200" dirty="0">
                <a:solidFill>
                  <a:srgbClr val="0000FF"/>
                </a:solidFill>
                <a:hlinkClick r:id="rId3">
                  <a:extLst>
                    <a:ext uri="{A12FA001-AC4F-418D-AE19-62706E023703}">
                      <ahyp:hlinkClr xmlns:ahyp="http://schemas.microsoft.com/office/drawing/2018/hyperlinkcolor" val="tx"/>
                    </a:ext>
                  </a:extLst>
                </a:hlinkClick>
              </a:rPr>
              <a:t>教程 </a:t>
            </a:r>
            <a:r>
              <a:rPr lang="en-US" altLang="zh-CN" sz="3200" dirty="0">
                <a:solidFill>
                  <a:srgbClr val="0000FF"/>
                </a:solidFill>
                <a:hlinkClick r:id="rId3">
                  <a:extLst>
                    <a:ext uri="{A12FA001-AC4F-418D-AE19-62706E023703}">
                      <ahyp:hlinkClr xmlns:ahyp="http://schemas.microsoft.com/office/drawing/2018/hyperlinkcolor" val="tx"/>
                    </a:ext>
                  </a:extLst>
                </a:hlinkClick>
              </a:rPr>
              <a:t>(w3school)</a:t>
            </a:r>
            <a:endParaRPr lang="zh-CN" altLang="en-US" sz="3200" dirty="0">
              <a:solidFill>
                <a:srgbClr val="0000FF"/>
              </a:solidFill>
            </a:endParaRPr>
          </a:p>
        </p:txBody>
      </p:sp>
      <p:sp>
        <p:nvSpPr>
          <p:cNvPr id="9" name="文本框 8">
            <a:extLst>
              <a:ext uri="{FF2B5EF4-FFF2-40B4-BE49-F238E27FC236}">
                <a16:creationId xmlns:a16="http://schemas.microsoft.com/office/drawing/2014/main" id="{1B8F3CD3-6EEC-4890-A9DC-51DB682FA930}"/>
              </a:ext>
            </a:extLst>
          </p:cNvPr>
          <p:cNvSpPr txBox="1"/>
          <p:nvPr/>
        </p:nvSpPr>
        <p:spPr>
          <a:xfrm>
            <a:off x="5509141" y="3433918"/>
            <a:ext cx="3515174" cy="584775"/>
          </a:xfrm>
          <a:prstGeom prst="rect">
            <a:avLst/>
          </a:prstGeom>
          <a:noFill/>
        </p:spPr>
        <p:txBody>
          <a:bodyPr wrap="square">
            <a:spAutoFit/>
          </a:bodyPr>
          <a:lstStyle/>
          <a:p>
            <a:r>
              <a:rPr lang="en-US" altLang="zh-CN" sz="3200" dirty="0">
                <a:solidFill>
                  <a:srgbClr val="0000FF"/>
                </a:solidFill>
                <a:hlinkClick r:id="rId4">
                  <a:extLst>
                    <a:ext uri="{A12FA001-AC4F-418D-AE19-62706E023703}">
                      <ahyp:hlinkClr xmlns:ahyp="http://schemas.microsoft.com/office/drawing/2018/hyperlinkcolor" val="tx"/>
                    </a:ext>
                  </a:extLst>
                </a:hlinkClick>
              </a:rPr>
              <a:t>CSS </a:t>
            </a:r>
            <a:r>
              <a:rPr lang="zh-CN" altLang="en-US" sz="3200" dirty="0">
                <a:solidFill>
                  <a:srgbClr val="0000FF"/>
                </a:solidFill>
                <a:hlinkClick r:id="rId4">
                  <a:extLst>
                    <a:ext uri="{A12FA001-AC4F-418D-AE19-62706E023703}">
                      <ahyp:hlinkClr xmlns:ahyp="http://schemas.microsoft.com/office/drawing/2018/hyperlinkcolor" val="tx"/>
                    </a:ext>
                  </a:extLst>
                </a:hlinkClick>
              </a:rPr>
              <a:t>教程 </a:t>
            </a:r>
            <a:r>
              <a:rPr lang="en-US" altLang="zh-CN" sz="3200" dirty="0">
                <a:solidFill>
                  <a:srgbClr val="0000FF"/>
                </a:solidFill>
                <a:hlinkClick r:id="rId4">
                  <a:extLst>
                    <a:ext uri="{A12FA001-AC4F-418D-AE19-62706E023703}">
                      <ahyp:hlinkClr xmlns:ahyp="http://schemas.microsoft.com/office/drawing/2018/hyperlinkcolor" val="tx"/>
                    </a:ext>
                  </a:extLst>
                </a:hlinkClick>
              </a:rPr>
              <a:t>(w3school)</a:t>
            </a:r>
            <a:endParaRPr lang="zh-CN" altLang="en-US" sz="3200" dirty="0">
              <a:solidFill>
                <a:srgbClr val="0000FF"/>
              </a:solidFill>
            </a:endParaRPr>
          </a:p>
        </p:txBody>
      </p:sp>
      <p:sp>
        <p:nvSpPr>
          <p:cNvPr id="10" name="文本框 9">
            <a:extLst>
              <a:ext uri="{FF2B5EF4-FFF2-40B4-BE49-F238E27FC236}">
                <a16:creationId xmlns:a16="http://schemas.microsoft.com/office/drawing/2014/main" id="{54A2771A-50FD-49F7-9AC4-DD4B61D0E655}"/>
              </a:ext>
            </a:extLst>
          </p:cNvPr>
          <p:cNvSpPr txBox="1"/>
          <p:nvPr/>
        </p:nvSpPr>
        <p:spPr>
          <a:xfrm>
            <a:off x="7342728" y="4572537"/>
            <a:ext cx="4549259" cy="584775"/>
          </a:xfrm>
          <a:prstGeom prst="rect">
            <a:avLst/>
          </a:prstGeom>
          <a:noFill/>
        </p:spPr>
        <p:txBody>
          <a:bodyPr wrap="square">
            <a:spAutoFit/>
          </a:bodyPr>
          <a:lstStyle/>
          <a:p>
            <a:r>
              <a:rPr lang="en-US" altLang="zh-CN" sz="3200" dirty="0">
                <a:solidFill>
                  <a:srgbClr val="0000FF"/>
                </a:solidFill>
                <a:hlinkClick r:id="rId5">
                  <a:extLst>
                    <a:ext uri="{A12FA001-AC4F-418D-AE19-62706E023703}">
                      <ahyp:hlinkClr xmlns:ahyp="http://schemas.microsoft.com/office/drawing/2018/hyperlinkcolor" val="tx"/>
                    </a:ext>
                  </a:extLst>
                </a:hlinkClick>
              </a:rPr>
              <a:t>JavaScript </a:t>
            </a:r>
            <a:r>
              <a:rPr lang="zh-CN" altLang="en-US" sz="3200" dirty="0">
                <a:solidFill>
                  <a:srgbClr val="0000FF"/>
                </a:solidFill>
                <a:hlinkClick r:id="rId5">
                  <a:extLst>
                    <a:ext uri="{A12FA001-AC4F-418D-AE19-62706E023703}">
                      <ahyp:hlinkClr xmlns:ahyp="http://schemas.microsoft.com/office/drawing/2018/hyperlinkcolor" val="tx"/>
                    </a:ext>
                  </a:extLst>
                </a:hlinkClick>
              </a:rPr>
              <a:t>教程 </a:t>
            </a:r>
            <a:r>
              <a:rPr lang="en-US" altLang="zh-CN" sz="3200" dirty="0">
                <a:solidFill>
                  <a:srgbClr val="0000FF"/>
                </a:solidFill>
                <a:hlinkClick r:id="rId5">
                  <a:extLst>
                    <a:ext uri="{A12FA001-AC4F-418D-AE19-62706E023703}">
                      <ahyp:hlinkClr xmlns:ahyp="http://schemas.microsoft.com/office/drawing/2018/hyperlinkcolor" val="tx"/>
                    </a:ext>
                  </a:extLst>
                </a:hlinkClick>
              </a:rPr>
              <a:t>(w3school)</a:t>
            </a:r>
            <a:endParaRPr lang="zh-CN" altLang="en-US" sz="3200" dirty="0">
              <a:solidFill>
                <a:srgbClr val="0000FF"/>
              </a:solidFill>
            </a:endParaRPr>
          </a:p>
        </p:txBody>
      </p:sp>
    </p:spTree>
    <p:extLst>
      <p:ext uri="{BB962C8B-B14F-4D97-AF65-F5344CB8AC3E}">
        <p14:creationId xmlns:p14="http://schemas.microsoft.com/office/powerpoint/2010/main" val="4647606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Post</a:t>
            </a:r>
            <a:r>
              <a:rPr lang="zh-CN" altLang="en-US" dirty="0"/>
              <a:t>方式爬取动态网页</a:t>
            </a:r>
          </a:p>
        </p:txBody>
      </p:sp>
      <p:sp>
        <p:nvSpPr>
          <p:cNvPr id="3" name="内容占位符 2">
            <a:extLst>
              <a:ext uri="{FF2B5EF4-FFF2-40B4-BE49-F238E27FC236}">
                <a16:creationId xmlns:a16="http://schemas.microsoft.com/office/drawing/2014/main" id="{555B421D-E4BE-4861-B497-BAA1CC9AB32B}"/>
              </a:ext>
            </a:extLst>
          </p:cNvPr>
          <p:cNvSpPr>
            <a:spLocks noGrp="1"/>
          </p:cNvSpPr>
          <p:nvPr>
            <p:ph idx="1"/>
          </p:nvPr>
        </p:nvSpPr>
        <p:spPr>
          <a:xfrm>
            <a:off x="779969" y="1812043"/>
            <a:ext cx="3547872" cy="4526519"/>
          </a:xfrm>
        </p:spPr>
        <p:txBody>
          <a:bodyPr>
            <a:normAutofit/>
          </a:bodyPr>
          <a:lstStyle/>
          <a:p>
            <a:pPr marL="0" indent="0">
              <a:buNone/>
            </a:pPr>
            <a:r>
              <a:rPr lang="en-US" altLang="zh-CN" sz="3200" dirty="0"/>
              <a:t>	</a:t>
            </a:r>
            <a:r>
              <a:rPr lang="zh-CN" altLang="en-US" sz="3200" dirty="0"/>
              <a:t>有些动态网页中的</a:t>
            </a:r>
            <a:r>
              <a:rPr lang="en-US" altLang="zh-CN" sz="3200" dirty="0"/>
              <a:t>API</a:t>
            </a:r>
            <a:r>
              <a:rPr lang="zh-CN" altLang="en-US" sz="3200" dirty="0"/>
              <a:t>需要通过</a:t>
            </a:r>
            <a:r>
              <a:rPr lang="en-US" altLang="zh-CN" sz="3200" dirty="0"/>
              <a:t>post</a:t>
            </a:r>
            <a:r>
              <a:rPr lang="zh-CN" altLang="en-US" sz="3200" dirty="0"/>
              <a:t>方式访问，此时需通过检查工具先获取</a:t>
            </a:r>
            <a:r>
              <a:rPr lang="en-US" altLang="zh-CN" sz="3200" dirty="0"/>
              <a:t>post</a:t>
            </a:r>
            <a:r>
              <a:rPr lang="zh-CN" altLang="en-US" sz="3200" dirty="0"/>
              <a:t>方式所需要的表单数据。</a:t>
            </a:r>
            <a:endParaRPr lang="en-US" altLang="zh-CN" sz="3200" dirty="0"/>
          </a:p>
        </p:txBody>
      </p:sp>
      <p:pic>
        <p:nvPicPr>
          <p:cNvPr id="10" name="图片 9">
            <a:extLst>
              <a:ext uri="{FF2B5EF4-FFF2-40B4-BE49-F238E27FC236}">
                <a16:creationId xmlns:a16="http://schemas.microsoft.com/office/drawing/2014/main" id="{DA3B38A8-07FB-4743-A0C3-0B2DD06C1F7C}"/>
              </a:ext>
            </a:extLst>
          </p:cNvPr>
          <p:cNvPicPr>
            <a:picLocks noChangeAspect="1"/>
          </p:cNvPicPr>
          <p:nvPr/>
        </p:nvPicPr>
        <p:blipFill>
          <a:blip r:embed="rId2"/>
          <a:stretch>
            <a:fillRect/>
          </a:stretch>
        </p:blipFill>
        <p:spPr>
          <a:xfrm>
            <a:off x="4846046" y="1661239"/>
            <a:ext cx="5927122" cy="509856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480451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例：证券公司信息爬取</a:t>
            </a:r>
          </a:p>
        </p:txBody>
      </p:sp>
      <p:sp>
        <p:nvSpPr>
          <p:cNvPr id="5" name="内容占位符 4">
            <a:extLst>
              <a:ext uri="{FF2B5EF4-FFF2-40B4-BE49-F238E27FC236}">
                <a16:creationId xmlns:a16="http://schemas.microsoft.com/office/drawing/2014/main" id="{C5908A69-4E60-4B1D-AB3A-02A23525FDA9}"/>
              </a:ext>
            </a:extLst>
          </p:cNvPr>
          <p:cNvSpPr>
            <a:spLocks noGrp="1"/>
          </p:cNvSpPr>
          <p:nvPr>
            <p:ph idx="1"/>
          </p:nvPr>
        </p:nvSpPr>
        <p:spPr>
          <a:xfrm>
            <a:off x="756032" y="1828703"/>
            <a:ext cx="11011481" cy="1014939"/>
          </a:xfrm>
        </p:spPr>
        <p:txBody>
          <a:bodyPr/>
          <a:lstStyle/>
          <a:p>
            <a:pPr marL="457200" marR="0" lvl="0" indent="-457200" algn="l" defTabSz="914400" rtl="0" eaLnBrk="1" fontAlgn="auto" latinLnBrk="0" hangingPunct="1">
              <a:lnSpc>
                <a:spcPct val="90000"/>
              </a:lnSpc>
              <a:spcBef>
                <a:spcPts val="1200"/>
              </a:spcBef>
              <a:spcAft>
                <a:spcPts val="200"/>
              </a:spcAft>
              <a:buClr>
                <a:srgbClr val="1CADE4"/>
              </a:buClr>
              <a:buSzPct val="100000"/>
              <a:buFont typeface="+mj-lt"/>
              <a:buAutoNum type="arabicPeriod"/>
              <a:tabLst/>
              <a:defRPr/>
            </a:pPr>
            <a:r>
              <a:rPr kumimoji="0" lang="zh-CN" altLang="en-US" sz="3200" b="0" i="0" u="none" strike="noStrike" kern="1200" cap="none" spc="0" normalizeH="0" baseline="0" noProof="0" dirty="0">
                <a:ln>
                  <a:noFill/>
                </a:ln>
                <a:solidFill>
                  <a:prstClr val="black"/>
                </a:solidFill>
                <a:effectLst/>
                <a:uLnTx/>
                <a:uFillTx/>
                <a:latin typeface="Tw Cen MT" panose="020B0602020104020603"/>
                <a:ea typeface="华文仿宋" panose="02010600040101010101" pitchFamily="2" charset="-122"/>
                <a:cs typeface="+mn-cs"/>
              </a:rPr>
              <a:t>通过审查工具，找到获取列表的</a:t>
            </a:r>
            <a:r>
              <a:rPr kumimoji="0" lang="en-US" altLang="zh-CN" sz="3200" b="0" i="0" u="none" strike="noStrike" kern="1200" cap="none" spc="0" normalizeH="0" baseline="0" noProof="0" dirty="0">
                <a:ln>
                  <a:noFill/>
                </a:ln>
                <a:solidFill>
                  <a:prstClr val="black"/>
                </a:solidFill>
                <a:effectLst/>
                <a:uLnTx/>
                <a:uFillTx/>
                <a:latin typeface="Tw Cen MT" panose="020B0602020104020603"/>
                <a:ea typeface="华文仿宋" panose="02010600040101010101" pitchFamily="2" charset="-122"/>
                <a:cs typeface="+mn-cs"/>
              </a:rPr>
              <a:t>API</a:t>
            </a:r>
            <a:r>
              <a:rPr kumimoji="0" lang="zh-CN" altLang="en-US" sz="3200" b="0" i="0" u="none" strike="noStrike" kern="1200" cap="none" spc="0" normalizeH="0" baseline="0" noProof="0" dirty="0">
                <a:ln>
                  <a:noFill/>
                </a:ln>
                <a:solidFill>
                  <a:prstClr val="black"/>
                </a:solidFill>
                <a:effectLst/>
                <a:uLnTx/>
                <a:uFillTx/>
                <a:latin typeface="Tw Cen MT" panose="020B0602020104020603"/>
                <a:ea typeface="华文仿宋" panose="02010600040101010101" pitchFamily="2" charset="-122"/>
                <a:cs typeface="+mn-cs"/>
              </a:rPr>
              <a:t>，该</a:t>
            </a:r>
            <a:r>
              <a:rPr kumimoji="0" lang="en-US" altLang="zh-CN" sz="3200" b="0" i="0" u="none" strike="noStrike" kern="1200" cap="none" spc="0" normalizeH="0" baseline="0" noProof="0" dirty="0">
                <a:ln>
                  <a:noFill/>
                </a:ln>
                <a:solidFill>
                  <a:prstClr val="black"/>
                </a:solidFill>
                <a:effectLst/>
                <a:uLnTx/>
                <a:uFillTx/>
                <a:latin typeface="Tw Cen MT" panose="020B0602020104020603"/>
                <a:ea typeface="华文仿宋" panose="02010600040101010101" pitchFamily="2" charset="-122"/>
                <a:cs typeface="+mn-cs"/>
              </a:rPr>
              <a:t>API</a:t>
            </a:r>
            <a:r>
              <a:rPr kumimoji="0" lang="zh-CN" altLang="en-US" sz="3200" b="0" i="0" u="none" strike="noStrike" kern="1200" cap="none" spc="0" normalizeH="0" baseline="0" noProof="0" dirty="0">
                <a:ln>
                  <a:noFill/>
                </a:ln>
                <a:solidFill>
                  <a:prstClr val="black"/>
                </a:solidFill>
                <a:effectLst/>
                <a:uLnTx/>
                <a:uFillTx/>
                <a:latin typeface="Tw Cen MT" panose="020B0602020104020603"/>
                <a:ea typeface="华文仿宋" panose="02010600040101010101" pitchFamily="2" charset="-122"/>
                <a:cs typeface="+mn-cs"/>
              </a:rPr>
              <a:t>返回的数据中包含详细信息页面</a:t>
            </a:r>
            <a:r>
              <a:rPr kumimoji="0" lang="en-US" altLang="zh-CN" sz="3200" b="0" i="0" u="none" strike="noStrike" kern="1200" cap="none" spc="0" normalizeH="0" baseline="0" noProof="0" dirty="0">
                <a:ln>
                  <a:noFill/>
                </a:ln>
                <a:solidFill>
                  <a:prstClr val="black"/>
                </a:solidFill>
                <a:effectLst/>
                <a:uLnTx/>
                <a:uFillTx/>
                <a:latin typeface="Tw Cen MT" panose="020B0602020104020603"/>
                <a:ea typeface="华文仿宋" panose="02010600040101010101" pitchFamily="2" charset="-122"/>
                <a:cs typeface="+mn-cs"/>
              </a:rPr>
              <a:t>API</a:t>
            </a:r>
            <a:r>
              <a:rPr kumimoji="0" lang="zh-CN" altLang="en-US" sz="3200" b="0" i="0" u="none" strike="noStrike" kern="1200" cap="none" spc="0" normalizeH="0" baseline="0" noProof="0" dirty="0">
                <a:ln>
                  <a:noFill/>
                </a:ln>
                <a:solidFill>
                  <a:prstClr val="black"/>
                </a:solidFill>
                <a:effectLst/>
                <a:uLnTx/>
                <a:uFillTx/>
                <a:latin typeface="Tw Cen MT" panose="020B0602020104020603"/>
                <a:ea typeface="华文仿宋" panose="02010600040101010101" pitchFamily="2" charset="-122"/>
                <a:cs typeface="+mn-cs"/>
              </a:rPr>
              <a:t>的参数</a:t>
            </a:r>
            <a:endParaRPr kumimoji="0" lang="en-US" altLang="zh-CN" sz="3200" b="0" i="0" u="none" strike="noStrike" kern="1200" cap="none" spc="0" normalizeH="0" baseline="0" noProof="0" dirty="0">
              <a:ln>
                <a:noFill/>
              </a:ln>
              <a:solidFill>
                <a:prstClr val="black"/>
              </a:solidFill>
              <a:effectLst/>
              <a:uLnTx/>
              <a:uFillTx/>
              <a:latin typeface="Tw Cen MT" panose="020B0602020104020603"/>
              <a:ea typeface="华文仿宋" panose="02010600040101010101" pitchFamily="2" charset="-122"/>
              <a:cs typeface="+mn-cs"/>
            </a:endParaRPr>
          </a:p>
          <a:p>
            <a:endParaRPr lang="zh-CN" altLang="en-US" dirty="0"/>
          </a:p>
        </p:txBody>
      </p:sp>
      <p:pic>
        <p:nvPicPr>
          <p:cNvPr id="7" name="图片 6">
            <a:extLst>
              <a:ext uri="{FF2B5EF4-FFF2-40B4-BE49-F238E27FC236}">
                <a16:creationId xmlns:a16="http://schemas.microsoft.com/office/drawing/2014/main" id="{50B215BD-DCA6-42C7-961D-202F2AF77A45}"/>
              </a:ext>
            </a:extLst>
          </p:cNvPr>
          <p:cNvPicPr>
            <a:picLocks noChangeAspect="1"/>
          </p:cNvPicPr>
          <p:nvPr/>
        </p:nvPicPr>
        <p:blipFill>
          <a:blip r:embed="rId2"/>
          <a:stretch>
            <a:fillRect/>
          </a:stretch>
        </p:blipFill>
        <p:spPr>
          <a:xfrm>
            <a:off x="6922630" y="2621957"/>
            <a:ext cx="4676313" cy="4147476"/>
          </a:xfrm>
          <a:prstGeom prst="rect">
            <a:avLst/>
          </a:prstGeom>
          <a:ln>
            <a:noFill/>
          </a:ln>
          <a:effectLst>
            <a:outerShdw blurRad="190500" algn="tl" rotWithShape="0">
              <a:srgbClr val="000000">
                <a:alpha val="70000"/>
              </a:srgbClr>
            </a:outerShdw>
          </a:effectLst>
        </p:spPr>
      </p:pic>
      <p:pic>
        <p:nvPicPr>
          <p:cNvPr id="9" name="图片 8">
            <a:extLst>
              <a:ext uri="{FF2B5EF4-FFF2-40B4-BE49-F238E27FC236}">
                <a16:creationId xmlns:a16="http://schemas.microsoft.com/office/drawing/2014/main" id="{6E280517-8169-4AFE-BBF4-B314F680E2E6}"/>
              </a:ext>
            </a:extLst>
          </p:cNvPr>
          <p:cNvPicPr>
            <a:picLocks noChangeAspect="1"/>
          </p:cNvPicPr>
          <p:nvPr/>
        </p:nvPicPr>
        <p:blipFill>
          <a:blip r:embed="rId3"/>
          <a:stretch>
            <a:fillRect/>
          </a:stretch>
        </p:blipFill>
        <p:spPr>
          <a:xfrm>
            <a:off x="722520" y="2879650"/>
            <a:ext cx="5664143" cy="1612734"/>
          </a:xfrm>
          <a:prstGeom prst="rect">
            <a:avLst/>
          </a:prstGeom>
          <a:ln>
            <a:noFill/>
          </a:ln>
          <a:effectLst>
            <a:outerShdw blurRad="190500" algn="tl" rotWithShape="0">
              <a:srgbClr val="000000">
                <a:alpha val="70000"/>
              </a:srgbClr>
            </a:outerShdw>
          </a:effectLst>
        </p:spPr>
      </p:pic>
      <p:pic>
        <p:nvPicPr>
          <p:cNvPr id="11" name="图片 10">
            <a:extLst>
              <a:ext uri="{FF2B5EF4-FFF2-40B4-BE49-F238E27FC236}">
                <a16:creationId xmlns:a16="http://schemas.microsoft.com/office/drawing/2014/main" id="{D85ABEFB-B06D-46AD-BE13-DDDEBE678B46}"/>
              </a:ext>
            </a:extLst>
          </p:cNvPr>
          <p:cNvPicPr>
            <a:picLocks noChangeAspect="1"/>
          </p:cNvPicPr>
          <p:nvPr/>
        </p:nvPicPr>
        <p:blipFill>
          <a:blip r:embed="rId4"/>
          <a:stretch>
            <a:fillRect/>
          </a:stretch>
        </p:blipFill>
        <p:spPr>
          <a:xfrm>
            <a:off x="722520" y="4615808"/>
            <a:ext cx="3133948" cy="1709797"/>
          </a:xfrm>
          <a:prstGeom prst="rect">
            <a:avLst/>
          </a:prstGeom>
          <a:ln>
            <a:noFill/>
          </a:ln>
          <a:effectLst>
            <a:outerShdw blurRad="190500" algn="tl" rotWithShape="0">
              <a:srgbClr val="000000">
                <a:alpha val="70000"/>
              </a:srgbClr>
            </a:outerShdw>
          </a:effectLst>
        </p:spPr>
      </p:pic>
      <p:pic>
        <p:nvPicPr>
          <p:cNvPr id="13" name="图片 12">
            <a:extLst>
              <a:ext uri="{FF2B5EF4-FFF2-40B4-BE49-F238E27FC236}">
                <a16:creationId xmlns:a16="http://schemas.microsoft.com/office/drawing/2014/main" id="{243A1087-FDEA-4705-B7D4-6093A6EABAA4}"/>
              </a:ext>
            </a:extLst>
          </p:cNvPr>
          <p:cNvPicPr>
            <a:picLocks noChangeAspect="1"/>
          </p:cNvPicPr>
          <p:nvPr/>
        </p:nvPicPr>
        <p:blipFill>
          <a:blip r:embed="rId5"/>
          <a:stretch>
            <a:fillRect/>
          </a:stretch>
        </p:blipFill>
        <p:spPr>
          <a:xfrm>
            <a:off x="4236880" y="4548839"/>
            <a:ext cx="2149783" cy="215735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110906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4B9080-6BC2-4926-AE7E-11709997849C}"/>
              </a:ext>
            </a:extLst>
          </p:cNvPr>
          <p:cNvSpPr>
            <a:spLocks noGrp="1"/>
          </p:cNvSpPr>
          <p:nvPr>
            <p:ph type="title"/>
          </p:nvPr>
        </p:nvSpPr>
        <p:spPr/>
        <p:txBody>
          <a:bodyPr/>
          <a:lstStyle/>
          <a:p>
            <a:r>
              <a:rPr lang="zh-CN" altLang="en-US" dirty="0"/>
              <a:t>例：证券公司信息爬取</a:t>
            </a:r>
          </a:p>
        </p:txBody>
      </p:sp>
      <p:pic>
        <p:nvPicPr>
          <p:cNvPr id="5" name="内容占位符 4">
            <a:extLst>
              <a:ext uri="{FF2B5EF4-FFF2-40B4-BE49-F238E27FC236}">
                <a16:creationId xmlns:a16="http://schemas.microsoft.com/office/drawing/2014/main" id="{45366F40-5D97-49FA-9926-96C67470E0B6}"/>
              </a:ext>
            </a:extLst>
          </p:cNvPr>
          <p:cNvPicPr>
            <a:picLocks noGrp="1" noChangeAspect="1"/>
          </p:cNvPicPr>
          <p:nvPr>
            <p:ph idx="1"/>
          </p:nvPr>
        </p:nvPicPr>
        <p:blipFill>
          <a:blip r:embed="rId2"/>
          <a:stretch>
            <a:fillRect/>
          </a:stretch>
        </p:blipFill>
        <p:spPr>
          <a:xfrm>
            <a:off x="2354130" y="1575066"/>
            <a:ext cx="8390070" cy="5282934"/>
          </a:xfrm>
        </p:spPr>
      </p:pic>
    </p:spTree>
    <p:extLst>
      <p:ext uri="{BB962C8B-B14F-4D97-AF65-F5344CB8AC3E}">
        <p14:creationId xmlns:p14="http://schemas.microsoft.com/office/powerpoint/2010/main" val="18173663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A29F1F-A6B9-4F2C-9786-79C9414FCE7B}"/>
              </a:ext>
            </a:extLst>
          </p:cNvPr>
          <p:cNvSpPr>
            <a:spLocks noGrp="1"/>
          </p:cNvSpPr>
          <p:nvPr>
            <p:ph type="title"/>
          </p:nvPr>
        </p:nvSpPr>
        <p:spPr/>
        <p:txBody>
          <a:bodyPr/>
          <a:lstStyle/>
          <a:p>
            <a:r>
              <a:rPr lang="zh-CN" altLang="en-US" dirty="0"/>
              <a:t>例：证券公司信息爬取</a:t>
            </a:r>
          </a:p>
        </p:txBody>
      </p:sp>
      <p:sp>
        <p:nvSpPr>
          <p:cNvPr id="3" name="内容占位符 2">
            <a:extLst>
              <a:ext uri="{FF2B5EF4-FFF2-40B4-BE49-F238E27FC236}">
                <a16:creationId xmlns:a16="http://schemas.microsoft.com/office/drawing/2014/main" id="{0683F5B5-F587-43C9-AC91-8B5FFF0082D5}"/>
              </a:ext>
            </a:extLst>
          </p:cNvPr>
          <p:cNvSpPr>
            <a:spLocks noGrp="1"/>
          </p:cNvSpPr>
          <p:nvPr>
            <p:ph idx="1"/>
          </p:nvPr>
        </p:nvSpPr>
        <p:spPr>
          <a:xfrm>
            <a:off x="760819" y="1835981"/>
            <a:ext cx="10762536" cy="1017330"/>
          </a:xfrm>
        </p:spPr>
        <p:txBody>
          <a:bodyPr>
            <a:normAutofit/>
          </a:bodyPr>
          <a:lstStyle/>
          <a:p>
            <a:pPr marL="514350" marR="0" lvl="0" indent="-514350" algn="l" defTabSz="914400" rtl="0" eaLnBrk="1" fontAlgn="auto" latinLnBrk="0" hangingPunct="1">
              <a:lnSpc>
                <a:spcPct val="90000"/>
              </a:lnSpc>
              <a:spcBef>
                <a:spcPts val="1200"/>
              </a:spcBef>
              <a:spcAft>
                <a:spcPts val="200"/>
              </a:spcAft>
              <a:buClr>
                <a:srgbClr val="1CADE4"/>
              </a:buClr>
              <a:buSzPct val="100000"/>
              <a:buFont typeface="+mj-lt"/>
              <a:buAutoNum type="arabicPeriod" startAt="2"/>
              <a:tabLst/>
              <a:defRPr/>
            </a:pPr>
            <a:r>
              <a:rPr kumimoji="0" lang="zh-CN" altLang="en-US" sz="3200" b="0" i="0" u="none" strike="noStrike" kern="1200" cap="none" spc="0" normalizeH="0" baseline="0" noProof="0" dirty="0">
                <a:ln>
                  <a:noFill/>
                </a:ln>
                <a:solidFill>
                  <a:prstClr val="black"/>
                </a:solidFill>
                <a:effectLst/>
                <a:uLnTx/>
                <a:uFillTx/>
                <a:latin typeface="Tw Cen MT" panose="020B0602020104020603"/>
                <a:ea typeface="华文仿宋" panose="02010600040101010101" pitchFamily="2" charset="-122"/>
                <a:cs typeface="+mn-cs"/>
              </a:rPr>
              <a:t>通过审查工具，找到获取</a:t>
            </a:r>
            <a:r>
              <a:rPr lang="zh-CN" altLang="en-US" sz="3200" dirty="0">
                <a:solidFill>
                  <a:prstClr val="black"/>
                </a:solidFill>
                <a:latin typeface="Tw Cen MT" panose="020B0602020104020603"/>
                <a:ea typeface="华文仿宋" panose="02010600040101010101" pitchFamily="2" charset="-122"/>
              </a:rPr>
              <a:t>公司详情</a:t>
            </a:r>
            <a:r>
              <a:rPr kumimoji="0" lang="zh-CN" altLang="en-US" sz="3200" b="0" i="0" u="none" strike="noStrike" kern="1200" cap="none" spc="0" normalizeH="0" baseline="0" noProof="0" dirty="0">
                <a:ln>
                  <a:noFill/>
                </a:ln>
                <a:solidFill>
                  <a:prstClr val="black"/>
                </a:solidFill>
                <a:effectLst/>
                <a:uLnTx/>
                <a:uFillTx/>
                <a:latin typeface="Tw Cen MT" panose="020B0602020104020603"/>
                <a:ea typeface="华文仿宋" panose="02010600040101010101" pitchFamily="2" charset="-122"/>
                <a:cs typeface="+mn-cs"/>
              </a:rPr>
              <a:t>的两个</a:t>
            </a:r>
            <a:r>
              <a:rPr kumimoji="0" lang="en-US" altLang="zh-CN" sz="3200" b="0" i="0" u="none" strike="noStrike" kern="1200" cap="none" spc="0" normalizeH="0" baseline="0" noProof="0" dirty="0">
                <a:ln>
                  <a:noFill/>
                </a:ln>
                <a:solidFill>
                  <a:prstClr val="black"/>
                </a:solidFill>
                <a:effectLst/>
                <a:uLnTx/>
                <a:uFillTx/>
                <a:latin typeface="Tw Cen MT" panose="020B0602020104020603"/>
                <a:ea typeface="华文仿宋" panose="02010600040101010101" pitchFamily="2" charset="-122"/>
                <a:cs typeface="+mn-cs"/>
              </a:rPr>
              <a:t>API</a:t>
            </a:r>
            <a:r>
              <a:rPr kumimoji="0" lang="zh-CN" altLang="en-US" sz="3200" b="0" i="0" u="none" strike="noStrike" kern="1200" cap="none" spc="0" normalizeH="0" baseline="0" noProof="0" dirty="0">
                <a:ln>
                  <a:noFill/>
                </a:ln>
                <a:solidFill>
                  <a:prstClr val="black"/>
                </a:solidFill>
                <a:effectLst/>
                <a:uLnTx/>
                <a:uFillTx/>
                <a:latin typeface="Tw Cen MT" panose="020B0602020104020603"/>
                <a:ea typeface="华文仿宋" panose="02010600040101010101" pitchFamily="2" charset="-122"/>
                <a:cs typeface="+mn-cs"/>
              </a:rPr>
              <a:t>，两个</a:t>
            </a:r>
            <a:r>
              <a:rPr kumimoji="0" lang="en-US" altLang="zh-CN" sz="3200" b="0" i="0" u="none" strike="noStrike" kern="1200" cap="none" spc="0" normalizeH="0" baseline="0" noProof="0" dirty="0">
                <a:ln>
                  <a:noFill/>
                </a:ln>
                <a:solidFill>
                  <a:prstClr val="black"/>
                </a:solidFill>
                <a:effectLst/>
                <a:uLnTx/>
                <a:uFillTx/>
                <a:latin typeface="Tw Cen MT" panose="020B0602020104020603"/>
                <a:ea typeface="华文仿宋" panose="02010600040101010101" pitchFamily="2" charset="-122"/>
                <a:cs typeface="+mn-cs"/>
              </a:rPr>
              <a:t>API</a:t>
            </a:r>
            <a:r>
              <a:rPr kumimoji="0" lang="zh-CN" altLang="en-US" sz="3200" b="0" i="0" u="none" strike="noStrike" kern="1200" cap="none" spc="0" normalizeH="0" baseline="0" noProof="0" dirty="0">
                <a:ln>
                  <a:noFill/>
                </a:ln>
                <a:solidFill>
                  <a:prstClr val="black"/>
                </a:solidFill>
                <a:effectLst/>
                <a:uLnTx/>
                <a:uFillTx/>
                <a:latin typeface="Tw Cen MT" panose="020B0602020104020603"/>
                <a:ea typeface="华文仿宋" panose="02010600040101010101" pitchFamily="2" charset="-122"/>
                <a:cs typeface="+mn-cs"/>
              </a:rPr>
              <a:t>的</a:t>
            </a:r>
            <a:r>
              <a:rPr kumimoji="0" lang="en-US" altLang="zh-CN" sz="3200" b="0" i="0" u="none" strike="noStrike" kern="1200" cap="none" spc="0" normalizeH="0" baseline="0" noProof="0" dirty="0">
                <a:ln>
                  <a:noFill/>
                </a:ln>
                <a:solidFill>
                  <a:prstClr val="black"/>
                </a:solidFill>
                <a:effectLst/>
                <a:uLnTx/>
                <a:uFillTx/>
                <a:latin typeface="Tw Cen MT" panose="020B0602020104020603"/>
                <a:ea typeface="华文仿宋" panose="02010600040101010101" pitchFamily="2" charset="-122"/>
                <a:cs typeface="+mn-cs"/>
              </a:rPr>
              <a:t>URL</a:t>
            </a:r>
            <a:r>
              <a:rPr kumimoji="0" lang="zh-CN" altLang="en-US" sz="3200" b="0" i="0" u="none" strike="noStrike" kern="1200" cap="none" spc="0" normalizeH="0" baseline="0" noProof="0" dirty="0">
                <a:ln>
                  <a:noFill/>
                </a:ln>
                <a:solidFill>
                  <a:prstClr val="black"/>
                </a:solidFill>
                <a:effectLst/>
                <a:uLnTx/>
                <a:uFillTx/>
                <a:latin typeface="Tw Cen MT" panose="020B0602020104020603"/>
                <a:ea typeface="华文仿宋" panose="02010600040101010101" pitchFamily="2" charset="-122"/>
                <a:cs typeface="+mn-cs"/>
              </a:rPr>
              <a:t>与前面一样，表单参数和返回值不同，需分两次请求。</a:t>
            </a:r>
            <a:endParaRPr kumimoji="0" lang="en-US" altLang="zh-CN" sz="3200" b="0" i="0" u="none" strike="noStrike" kern="1200" cap="none" spc="0" normalizeH="0" baseline="0" noProof="0" dirty="0">
              <a:ln>
                <a:noFill/>
              </a:ln>
              <a:solidFill>
                <a:prstClr val="black"/>
              </a:solidFill>
              <a:effectLst/>
              <a:uLnTx/>
              <a:uFillTx/>
              <a:latin typeface="Tw Cen MT" panose="020B0602020104020603"/>
              <a:ea typeface="华文仿宋" panose="02010600040101010101" pitchFamily="2" charset="-122"/>
              <a:cs typeface="+mn-cs"/>
            </a:endParaRPr>
          </a:p>
        </p:txBody>
      </p:sp>
      <p:pic>
        <p:nvPicPr>
          <p:cNvPr id="11" name="图片 10">
            <a:extLst>
              <a:ext uri="{FF2B5EF4-FFF2-40B4-BE49-F238E27FC236}">
                <a16:creationId xmlns:a16="http://schemas.microsoft.com/office/drawing/2014/main" id="{0BCB1CE2-FD45-406A-B9A4-CE91F80637A2}"/>
              </a:ext>
            </a:extLst>
          </p:cNvPr>
          <p:cNvPicPr>
            <a:picLocks noChangeAspect="1"/>
          </p:cNvPicPr>
          <p:nvPr/>
        </p:nvPicPr>
        <p:blipFill>
          <a:blip r:embed="rId2"/>
          <a:stretch>
            <a:fillRect/>
          </a:stretch>
        </p:blipFill>
        <p:spPr>
          <a:xfrm>
            <a:off x="760819" y="2905973"/>
            <a:ext cx="6623603" cy="1952939"/>
          </a:xfrm>
          <a:prstGeom prst="rect">
            <a:avLst/>
          </a:prstGeom>
          <a:ln>
            <a:noFill/>
          </a:ln>
          <a:effectLst>
            <a:outerShdw blurRad="190500" algn="tl" rotWithShape="0">
              <a:srgbClr val="000000">
                <a:alpha val="70000"/>
              </a:srgbClr>
            </a:outerShdw>
          </a:effectLst>
        </p:spPr>
      </p:pic>
      <p:pic>
        <p:nvPicPr>
          <p:cNvPr id="15" name="图片 14">
            <a:extLst>
              <a:ext uri="{FF2B5EF4-FFF2-40B4-BE49-F238E27FC236}">
                <a16:creationId xmlns:a16="http://schemas.microsoft.com/office/drawing/2014/main" id="{B607A6A3-A414-4962-A8CE-7E4F84528623}"/>
              </a:ext>
            </a:extLst>
          </p:cNvPr>
          <p:cNvPicPr>
            <a:picLocks noChangeAspect="1"/>
          </p:cNvPicPr>
          <p:nvPr/>
        </p:nvPicPr>
        <p:blipFill>
          <a:blip r:embed="rId3"/>
          <a:stretch>
            <a:fillRect/>
          </a:stretch>
        </p:blipFill>
        <p:spPr>
          <a:xfrm>
            <a:off x="760819" y="5008873"/>
            <a:ext cx="3278268" cy="1263911"/>
          </a:xfrm>
          <a:prstGeom prst="rect">
            <a:avLst/>
          </a:prstGeom>
          <a:ln>
            <a:noFill/>
          </a:ln>
          <a:effectLst>
            <a:outerShdw blurRad="190500" algn="tl" rotWithShape="0">
              <a:srgbClr val="000000">
                <a:alpha val="70000"/>
              </a:srgbClr>
            </a:outerShdw>
          </a:effectLst>
        </p:spPr>
      </p:pic>
      <p:pic>
        <p:nvPicPr>
          <p:cNvPr id="17" name="图片 16">
            <a:extLst>
              <a:ext uri="{FF2B5EF4-FFF2-40B4-BE49-F238E27FC236}">
                <a16:creationId xmlns:a16="http://schemas.microsoft.com/office/drawing/2014/main" id="{F88D71C1-9CA2-4C74-8C03-4F9961BED40F}"/>
              </a:ext>
            </a:extLst>
          </p:cNvPr>
          <p:cNvPicPr>
            <a:picLocks noChangeAspect="1"/>
          </p:cNvPicPr>
          <p:nvPr/>
        </p:nvPicPr>
        <p:blipFill>
          <a:blip r:embed="rId4"/>
          <a:stretch>
            <a:fillRect/>
          </a:stretch>
        </p:blipFill>
        <p:spPr>
          <a:xfrm>
            <a:off x="4098205" y="4999072"/>
            <a:ext cx="3291165" cy="1273712"/>
          </a:xfrm>
          <a:prstGeom prst="rect">
            <a:avLst/>
          </a:prstGeom>
          <a:ln>
            <a:noFill/>
          </a:ln>
          <a:effectLst>
            <a:outerShdw blurRad="190500" algn="tl" rotWithShape="0">
              <a:srgbClr val="000000">
                <a:alpha val="70000"/>
              </a:srgbClr>
            </a:outerShdw>
          </a:effectLst>
        </p:spPr>
      </p:pic>
      <p:pic>
        <p:nvPicPr>
          <p:cNvPr id="19" name="图片 18">
            <a:extLst>
              <a:ext uri="{FF2B5EF4-FFF2-40B4-BE49-F238E27FC236}">
                <a16:creationId xmlns:a16="http://schemas.microsoft.com/office/drawing/2014/main" id="{64D00D90-D771-44B1-9C16-134D542B9C08}"/>
              </a:ext>
            </a:extLst>
          </p:cNvPr>
          <p:cNvPicPr>
            <a:picLocks noChangeAspect="1"/>
          </p:cNvPicPr>
          <p:nvPr/>
        </p:nvPicPr>
        <p:blipFill>
          <a:blip r:embed="rId5"/>
          <a:stretch>
            <a:fillRect/>
          </a:stretch>
        </p:blipFill>
        <p:spPr>
          <a:xfrm>
            <a:off x="8093796" y="2848524"/>
            <a:ext cx="3291165" cy="2200397"/>
          </a:xfrm>
          <a:prstGeom prst="rect">
            <a:avLst/>
          </a:prstGeom>
          <a:ln>
            <a:noFill/>
          </a:ln>
          <a:effectLst>
            <a:outerShdw blurRad="190500" algn="tl" rotWithShape="0">
              <a:srgbClr val="000000">
                <a:alpha val="70000"/>
              </a:srgbClr>
            </a:outerShdw>
          </a:effectLst>
        </p:spPr>
      </p:pic>
      <p:pic>
        <p:nvPicPr>
          <p:cNvPr id="21" name="图片 20">
            <a:extLst>
              <a:ext uri="{FF2B5EF4-FFF2-40B4-BE49-F238E27FC236}">
                <a16:creationId xmlns:a16="http://schemas.microsoft.com/office/drawing/2014/main" id="{5FBACEEB-33A8-460B-8F30-7D80DBFEAB05}"/>
              </a:ext>
            </a:extLst>
          </p:cNvPr>
          <p:cNvPicPr>
            <a:picLocks noChangeAspect="1"/>
          </p:cNvPicPr>
          <p:nvPr/>
        </p:nvPicPr>
        <p:blipFill>
          <a:blip r:embed="rId6"/>
          <a:stretch>
            <a:fillRect/>
          </a:stretch>
        </p:blipFill>
        <p:spPr>
          <a:xfrm>
            <a:off x="7737337" y="5173807"/>
            <a:ext cx="4004081" cy="156256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102832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47BBD-1F9C-40AF-85EC-66EBAE47EA45}"/>
              </a:ext>
            </a:extLst>
          </p:cNvPr>
          <p:cNvSpPr>
            <a:spLocks noGrp="1"/>
          </p:cNvSpPr>
          <p:nvPr>
            <p:ph type="title"/>
          </p:nvPr>
        </p:nvSpPr>
        <p:spPr/>
        <p:txBody>
          <a:bodyPr/>
          <a:lstStyle/>
          <a:p>
            <a:r>
              <a:rPr lang="zh-CN" altLang="en-US" dirty="0"/>
              <a:t>例：证券公司信息爬取</a:t>
            </a:r>
          </a:p>
        </p:txBody>
      </p:sp>
      <p:pic>
        <p:nvPicPr>
          <p:cNvPr id="5" name="内容占位符 4">
            <a:extLst>
              <a:ext uri="{FF2B5EF4-FFF2-40B4-BE49-F238E27FC236}">
                <a16:creationId xmlns:a16="http://schemas.microsoft.com/office/drawing/2014/main" id="{2BC1D7A1-D0E4-4A6D-9E60-24A0632D2DAE}"/>
              </a:ext>
            </a:extLst>
          </p:cNvPr>
          <p:cNvPicPr>
            <a:picLocks noGrp="1" noChangeAspect="1"/>
          </p:cNvPicPr>
          <p:nvPr>
            <p:ph idx="1"/>
          </p:nvPr>
        </p:nvPicPr>
        <p:blipFill>
          <a:blip r:embed="rId2"/>
          <a:stretch>
            <a:fillRect/>
          </a:stretch>
        </p:blipFill>
        <p:spPr>
          <a:xfrm>
            <a:off x="2006991" y="1675567"/>
            <a:ext cx="9971184" cy="4696508"/>
          </a:xfrm>
        </p:spPr>
      </p:pic>
    </p:spTree>
    <p:extLst>
      <p:ext uri="{BB962C8B-B14F-4D97-AF65-F5344CB8AC3E}">
        <p14:creationId xmlns:p14="http://schemas.microsoft.com/office/powerpoint/2010/main" val="32195320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A29F1F-A6B9-4F2C-9786-79C9414FCE7B}"/>
              </a:ext>
            </a:extLst>
          </p:cNvPr>
          <p:cNvSpPr>
            <a:spLocks noGrp="1"/>
          </p:cNvSpPr>
          <p:nvPr>
            <p:ph type="title"/>
          </p:nvPr>
        </p:nvSpPr>
        <p:spPr/>
        <p:txBody>
          <a:bodyPr/>
          <a:lstStyle/>
          <a:p>
            <a:r>
              <a:rPr lang="zh-CN" altLang="en-US" dirty="0"/>
              <a:t>例：证券公司信息爬取</a:t>
            </a:r>
          </a:p>
        </p:txBody>
      </p:sp>
      <p:sp>
        <p:nvSpPr>
          <p:cNvPr id="3" name="内容占位符 2">
            <a:extLst>
              <a:ext uri="{FF2B5EF4-FFF2-40B4-BE49-F238E27FC236}">
                <a16:creationId xmlns:a16="http://schemas.microsoft.com/office/drawing/2014/main" id="{0683F5B5-F587-43C9-AC91-8B5FFF0082D5}"/>
              </a:ext>
            </a:extLst>
          </p:cNvPr>
          <p:cNvSpPr>
            <a:spLocks noGrp="1"/>
          </p:cNvSpPr>
          <p:nvPr>
            <p:ph idx="1"/>
          </p:nvPr>
        </p:nvSpPr>
        <p:spPr>
          <a:xfrm>
            <a:off x="760819" y="1835981"/>
            <a:ext cx="10762536" cy="1017330"/>
          </a:xfrm>
        </p:spPr>
        <p:txBody>
          <a:bodyPr>
            <a:normAutofit/>
          </a:bodyPr>
          <a:lstStyle/>
          <a:p>
            <a:pPr marL="514350" marR="0" lvl="0" indent="-514350" algn="l" defTabSz="914400" rtl="0" eaLnBrk="1" fontAlgn="auto" latinLnBrk="0" hangingPunct="1">
              <a:lnSpc>
                <a:spcPct val="90000"/>
              </a:lnSpc>
              <a:spcBef>
                <a:spcPts val="1200"/>
              </a:spcBef>
              <a:spcAft>
                <a:spcPts val="200"/>
              </a:spcAft>
              <a:buClr>
                <a:srgbClr val="1CADE4"/>
              </a:buClr>
              <a:buSzPct val="100000"/>
              <a:buFont typeface="+mj-lt"/>
              <a:buAutoNum type="arabicPeriod" startAt="3"/>
              <a:tabLst/>
              <a:defRPr/>
            </a:pPr>
            <a:r>
              <a:rPr kumimoji="0" lang="zh-CN" altLang="en-US" sz="3200" b="0" i="0" u="none" strike="noStrike" kern="1200" cap="none" spc="0" normalizeH="0" baseline="0" noProof="0" dirty="0">
                <a:ln>
                  <a:noFill/>
                </a:ln>
                <a:solidFill>
                  <a:prstClr val="black"/>
                </a:solidFill>
                <a:effectLst/>
                <a:uLnTx/>
                <a:uFillTx/>
                <a:latin typeface="Tw Cen MT" panose="020B0602020104020603"/>
                <a:ea typeface="华文仿宋" panose="02010600040101010101" pitchFamily="2" charset="-122"/>
                <a:cs typeface="+mn-cs"/>
              </a:rPr>
              <a:t>处理数据并保存。</a:t>
            </a:r>
            <a:endParaRPr kumimoji="0" lang="en-US" altLang="zh-CN" sz="3200" b="0" i="0" u="none" strike="noStrike" kern="1200" cap="none" spc="0" normalizeH="0" baseline="0" noProof="0" dirty="0">
              <a:ln>
                <a:noFill/>
              </a:ln>
              <a:solidFill>
                <a:prstClr val="black"/>
              </a:solidFill>
              <a:effectLst/>
              <a:uLnTx/>
              <a:uFillTx/>
              <a:latin typeface="Tw Cen MT" panose="020B0602020104020603"/>
              <a:ea typeface="华文仿宋" panose="02010600040101010101" pitchFamily="2" charset="-122"/>
              <a:cs typeface="+mn-cs"/>
            </a:endParaRPr>
          </a:p>
        </p:txBody>
      </p:sp>
      <p:pic>
        <p:nvPicPr>
          <p:cNvPr id="5" name="图片 4">
            <a:extLst>
              <a:ext uri="{FF2B5EF4-FFF2-40B4-BE49-F238E27FC236}">
                <a16:creationId xmlns:a16="http://schemas.microsoft.com/office/drawing/2014/main" id="{4F9C461B-6AAD-4ECD-B7F8-6305D4FD3FFE}"/>
              </a:ext>
            </a:extLst>
          </p:cNvPr>
          <p:cNvPicPr>
            <a:picLocks noChangeAspect="1"/>
          </p:cNvPicPr>
          <p:nvPr/>
        </p:nvPicPr>
        <p:blipFill>
          <a:blip r:embed="rId2"/>
          <a:stretch>
            <a:fillRect/>
          </a:stretch>
        </p:blipFill>
        <p:spPr>
          <a:xfrm>
            <a:off x="1632515" y="2368709"/>
            <a:ext cx="10265348" cy="408475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52506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92620E-FF08-4F14-AF5C-E89FFAD05434}"/>
              </a:ext>
            </a:extLst>
          </p:cNvPr>
          <p:cNvSpPr>
            <a:spLocks noGrp="1"/>
          </p:cNvSpPr>
          <p:nvPr>
            <p:ph type="title"/>
          </p:nvPr>
        </p:nvSpPr>
        <p:spPr/>
        <p:txBody>
          <a:bodyPr/>
          <a:lstStyle/>
          <a:p>
            <a:r>
              <a:rPr lang="zh-CN" altLang="en-US" dirty="0"/>
              <a:t>例：多级页面爬取</a:t>
            </a:r>
            <a:r>
              <a:rPr lang="en-US" altLang="zh-CN" dirty="0"/>
              <a:t>-</a:t>
            </a:r>
            <a:r>
              <a:rPr lang="zh-CN" altLang="en-US" dirty="0"/>
              <a:t>爬取电影天堂</a:t>
            </a:r>
          </a:p>
        </p:txBody>
      </p:sp>
      <p:sp>
        <p:nvSpPr>
          <p:cNvPr id="3" name="内容占位符 2">
            <a:extLst>
              <a:ext uri="{FF2B5EF4-FFF2-40B4-BE49-F238E27FC236}">
                <a16:creationId xmlns:a16="http://schemas.microsoft.com/office/drawing/2014/main" id="{4076CFE3-9EE4-4694-968C-C8B2739BAA61}"/>
              </a:ext>
            </a:extLst>
          </p:cNvPr>
          <p:cNvSpPr>
            <a:spLocks noGrp="1"/>
          </p:cNvSpPr>
          <p:nvPr>
            <p:ph idx="1"/>
          </p:nvPr>
        </p:nvSpPr>
        <p:spPr/>
        <p:txBody>
          <a:bodyPr>
            <a:normAutofit/>
          </a:bodyPr>
          <a:lstStyle/>
          <a:p>
            <a:r>
              <a:rPr lang="zh-CN" altLang="en-US" sz="3200" dirty="0"/>
              <a:t>在爬虫的过程中，多级页面抓取是经常遇见的。下面以抓取二级页面（电影天堂）为例，对每级页面的作用进行说明：</a:t>
            </a:r>
          </a:p>
          <a:p>
            <a:r>
              <a:rPr lang="zh-CN" altLang="en-US" sz="3200" dirty="0"/>
              <a:t>一级页面提供了获取二级页面的访问链接。</a:t>
            </a:r>
          </a:p>
          <a:p>
            <a:r>
              <a:rPr lang="zh-CN" altLang="en-US" sz="3200" dirty="0"/>
              <a:t>二级页面作为详情页用来提取所需数据。</a:t>
            </a:r>
            <a:endParaRPr lang="en-US" altLang="zh-CN" sz="3200" dirty="0"/>
          </a:p>
          <a:p>
            <a:r>
              <a:rPr lang="zh-CN" altLang="en-US" sz="3200" dirty="0"/>
              <a:t> </a:t>
            </a:r>
            <a:endParaRPr lang="en-US" altLang="zh-CN" sz="3200" dirty="0"/>
          </a:p>
          <a:p>
            <a:r>
              <a:rPr lang="zh-CN" altLang="en-US" sz="3200" dirty="0"/>
              <a:t>具体实现见例子源码</a:t>
            </a:r>
            <a:endParaRPr lang="en-US" altLang="zh-CN" sz="3200" dirty="0"/>
          </a:p>
        </p:txBody>
      </p:sp>
    </p:spTree>
    <p:extLst>
      <p:ext uri="{BB962C8B-B14F-4D97-AF65-F5344CB8AC3E}">
        <p14:creationId xmlns:p14="http://schemas.microsoft.com/office/powerpoint/2010/main" val="34759472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BCE64E-CA29-4291-99B7-9D8E97202BF5}"/>
              </a:ext>
            </a:extLst>
          </p:cNvPr>
          <p:cNvSpPr>
            <a:spLocks noGrp="1"/>
          </p:cNvSpPr>
          <p:nvPr>
            <p:ph type="title"/>
          </p:nvPr>
        </p:nvSpPr>
        <p:spPr/>
        <p:txBody>
          <a:bodyPr/>
          <a:lstStyle/>
          <a:p>
            <a:r>
              <a:rPr lang="zh-CN" altLang="en-US" dirty="0"/>
              <a:t>对于反爬虫机制的处理</a:t>
            </a:r>
          </a:p>
        </p:txBody>
      </p:sp>
      <p:sp>
        <p:nvSpPr>
          <p:cNvPr id="3" name="内容占位符 2">
            <a:extLst>
              <a:ext uri="{FF2B5EF4-FFF2-40B4-BE49-F238E27FC236}">
                <a16:creationId xmlns:a16="http://schemas.microsoft.com/office/drawing/2014/main" id="{DED8B596-B2BC-4166-9BC2-81DC80FE312F}"/>
              </a:ext>
            </a:extLst>
          </p:cNvPr>
          <p:cNvSpPr>
            <a:spLocks noGrp="1"/>
          </p:cNvSpPr>
          <p:nvPr>
            <p:ph idx="1"/>
          </p:nvPr>
        </p:nvSpPr>
        <p:spPr/>
        <p:txBody>
          <a:bodyPr>
            <a:normAutofit/>
          </a:bodyPr>
          <a:lstStyle/>
          <a:p>
            <a:pPr>
              <a:buFont typeface="Wingdings" panose="05000000000000000000" pitchFamily="2" charset="2"/>
              <a:buChar char="l"/>
            </a:pPr>
            <a:r>
              <a:rPr lang="zh-CN" altLang="en-US" sz="3200" dirty="0"/>
              <a:t>限制</a:t>
            </a:r>
            <a:r>
              <a:rPr lang="en-US" altLang="zh-CN" sz="3200" dirty="0"/>
              <a:t>IP</a:t>
            </a:r>
            <a:r>
              <a:rPr lang="zh-CN" altLang="en-US" sz="3200" dirty="0"/>
              <a:t>地址：</a:t>
            </a:r>
            <a:r>
              <a:rPr lang="zh-CN" altLang="en-US" sz="3200" b="0" i="0" dirty="0">
                <a:solidFill>
                  <a:srgbClr val="24292F"/>
                </a:solidFill>
                <a:effectLst/>
                <a:latin typeface="-apple-system"/>
              </a:rPr>
              <a:t>维护一个代理</a:t>
            </a:r>
            <a:r>
              <a:rPr lang="en-US" altLang="zh-CN" sz="3200" b="0" i="0" dirty="0">
                <a:solidFill>
                  <a:srgbClr val="24292F"/>
                </a:solidFill>
                <a:effectLst/>
                <a:latin typeface="-apple-system"/>
              </a:rPr>
              <a:t>IP</a:t>
            </a:r>
            <a:r>
              <a:rPr lang="zh-CN" altLang="en-US" sz="3200" b="0" i="0" dirty="0">
                <a:solidFill>
                  <a:srgbClr val="24292F"/>
                </a:solidFill>
                <a:effectLst/>
                <a:latin typeface="-apple-system"/>
              </a:rPr>
              <a:t>池，请求时设置</a:t>
            </a:r>
            <a:r>
              <a:rPr lang="en-US" altLang="zh-CN" sz="3200" b="0" i="0" dirty="0">
                <a:solidFill>
                  <a:srgbClr val="24292F"/>
                </a:solidFill>
                <a:effectLst/>
                <a:latin typeface="-apple-system"/>
              </a:rPr>
              <a:t>proxies</a:t>
            </a:r>
            <a:r>
              <a:rPr lang="zh-CN" altLang="en-US" sz="3200" b="0" i="0" dirty="0">
                <a:solidFill>
                  <a:srgbClr val="24292F"/>
                </a:solidFill>
                <a:effectLst/>
                <a:latin typeface="-apple-system"/>
              </a:rPr>
              <a:t>参数</a:t>
            </a:r>
            <a:endParaRPr lang="en-US" altLang="zh-CN" sz="3200" b="0" i="0" dirty="0">
              <a:solidFill>
                <a:srgbClr val="24292F"/>
              </a:solidFill>
              <a:effectLst/>
              <a:latin typeface="-apple-system"/>
            </a:endParaRPr>
          </a:p>
          <a:p>
            <a:pPr>
              <a:buFont typeface="Wingdings" panose="05000000000000000000" pitchFamily="2" charset="2"/>
              <a:buChar char="l"/>
            </a:pPr>
            <a:r>
              <a:rPr lang="zh-CN" altLang="en-US" sz="3200" dirty="0"/>
              <a:t>限制访问频率：</a:t>
            </a:r>
            <a:r>
              <a:rPr lang="zh-CN" altLang="en-US" sz="3200" b="0" i="0" dirty="0">
                <a:solidFill>
                  <a:srgbClr val="24292F"/>
                </a:solidFill>
                <a:effectLst/>
                <a:latin typeface="-apple-system"/>
              </a:rPr>
              <a:t>使用</a:t>
            </a:r>
            <a:r>
              <a:rPr lang="en-US" altLang="zh-CN" sz="3200" b="0" i="0" dirty="0">
                <a:solidFill>
                  <a:srgbClr val="24292F"/>
                </a:solidFill>
                <a:effectLst/>
                <a:latin typeface="-apple-system"/>
              </a:rPr>
              <a:t>time</a:t>
            </a:r>
            <a:r>
              <a:rPr lang="zh-CN" altLang="en-US" sz="3200" b="0" i="0" dirty="0">
                <a:solidFill>
                  <a:srgbClr val="24292F"/>
                </a:solidFill>
                <a:effectLst/>
                <a:latin typeface="-apple-system"/>
              </a:rPr>
              <a:t>库的</a:t>
            </a:r>
            <a:r>
              <a:rPr lang="en-US" altLang="zh-CN" sz="3200" b="0" i="0" dirty="0">
                <a:solidFill>
                  <a:srgbClr val="24292F"/>
                </a:solidFill>
                <a:effectLst/>
                <a:latin typeface="-apple-system"/>
              </a:rPr>
              <a:t>sleep()</a:t>
            </a:r>
            <a:r>
              <a:rPr lang="zh-CN" altLang="en-US" sz="3200" b="0" i="0" dirty="0">
                <a:solidFill>
                  <a:srgbClr val="24292F"/>
                </a:solidFill>
                <a:effectLst/>
                <a:latin typeface="-apple-system"/>
              </a:rPr>
              <a:t>函数延时</a:t>
            </a:r>
            <a:endParaRPr lang="en-US" altLang="zh-CN" sz="3200" b="0" i="0" dirty="0">
              <a:solidFill>
                <a:srgbClr val="24292F"/>
              </a:solidFill>
              <a:effectLst/>
              <a:latin typeface="-apple-system"/>
            </a:endParaRPr>
          </a:p>
          <a:p>
            <a:pPr>
              <a:buFont typeface="Wingdings" panose="05000000000000000000" pitchFamily="2" charset="2"/>
              <a:buChar char="l"/>
            </a:pPr>
            <a:r>
              <a:rPr lang="zh-CN" altLang="en-US" sz="3200" dirty="0">
                <a:solidFill>
                  <a:srgbClr val="24292F"/>
                </a:solidFill>
                <a:latin typeface="-apple-system"/>
              </a:rPr>
              <a:t>请求参数动态变化：需通过检查工具找到相应的</a:t>
            </a:r>
            <a:r>
              <a:rPr lang="en-US" altLang="zh-CN" sz="3200" dirty="0" err="1">
                <a:solidFill>
                  <a:srgbClr val="24292F"/>
                </a:solidFill>
                <a:latin typeface="-apple-system"/>
              </a:rPr>
              <a:t>js</a:t>
            </a:r>
            <a:r>
              <a:rPr lang="zh-CN" altLang="en-US" sz="3200" dirty="0">
                <a:solidFill>
                  <a:srgbClr val="24292F"/>
                </a:solidFill>
                <a:latin typeface="-apple-system"/>
              </a:rPr>
              <a:t>代码，推断参数变化的规律和生成规则，常见的有时间戳做参数、</a:t>
            </a:r>
            <a:r>
              <a:rPr lang="en-US" altLang="zh-CN" sz="3200" dirty="0">
                <a:solidFill>
                  <a:srgbClr val="24292F"/>
                </a:solidFill>
                <a:latin typeface="-apple-system"/>
              </a:rPr>
              <a:t>md5</a:t>
            </a:r>
            <a:r>
              <a:rPr lang="zh-CN" altLang="en-US" sz="3200" dirty="0">
                <a:solidFill>
                  <a:srgbClr val="24292F"/>
                </a:solidFill>
                <a:latin typeface="-apple-system"/>
              </a:rPr>
              <a:t>加密参数等。需要具备一定的前端开发知识。</a:t>
            </a:r>
            <a:endParaRPr lang="zh-CN" altLang="en-US" sz="3200" dirty="0"/>
          </a:p>
        </p:txBody>
      </p:sp>
    </p:spTree>
    <p:extLst>
      <p:ext uri="{BB962C8B-B14F-4D97-AF65-F5344CB8AC3E}">
        <p14:creationId xmlns:p14="http://schemas.microsoft.com/office/powerpoint/2010/main" val="3523845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38F689-9DE2-4203-8D2C-68BA1DDCD48A}"/>
              </a:ext>
            </a:extLst>
          </p:cNvPr>
          <p:cNvSpPr>
            <a:spLocks noGrp="1"/>
          </p:cNvSpPr>
          <p:nvPr>
            <p:ph type="title"/>
          </p:nvPr>
        </p:nvSpPr>
        <p:spPr/>
        <p:txBody>
          <a:bodyPr/>
          <a:lstStyle/>
          <a:p>
            <a:r>
              <a:rPr lang="zh-CN" altLang="en-US" dirty="0"/>
              <a:t>爬虫基本工作原理</a:t>
            </a:r>
          </a:p>
        </p:txBody>
      </p:sp>
      <p:pic>
        <p:nvPicPr>
          <p:cNvPr id="5" name="内容占位符 4">
            <a:extLst>
              <a:ext uri="{FF2B5EF4-FFF2-40B4-BE49-F238E27FC236}">
                <a16:creationId xmlns:a16="http://schemas.microsoft.com/office/drawing/2014/main" id="{F7CB630E-FAE8-4F8A-89B4-0D8B55779A24}"/>
              </a:ext>
            </a:extLst>
          </p:cNvPr>
          <p:cNvPicPr>
            <a:picLocks noGrp="1" noChangeAspect="1"/>
          </p:cNvPicPr>
          <p:nvPr>
            <p:ph idx="1"/>
          </p:nvPr>
        </p:nvPicPr>
        <p:blipFill>
          <a:blip r:embed="rId3"/>
          <a:stretch>
            <a:fillRect/>
          </a:stretch>
        </p:blipFill>
        <p:spPr>
          <a:xfrm>
            <a:off x="1310427" y="1652839"/>
            <a:ext cx="9389223" cy="4552725"/>
          </a:xfrm>
        </p:spPr>
      </p:pic>
      <p:sp>
        <p:nvSpPr>
          <p:cNvPr id="7" name="文本框 6">
            <a:extLst>
              <a:ext uri="{FF2B5EF4-FFF2-40B4-BE49-F238E27FC236}">
                <a16:creationId xmlns:a16="http://schemas.microsoft.com/office/drawing/2014/main" id="{EEA2641E-2D03-4D8F-849E-B5F19A274F3D}"/>
              </a:ext>
            </a:extLst>
          </p:cNvPr>
          <p:cNvSpPr txBox="1"/>
          <p:nvPr/>
        </p:nvSpPr>
        <p:spPr>
          <a:xfrm>
            <a:off x="1353514" y="4856126"/>
            <a:ext cx="7575051" cy="1569660"/>
          </a:xfrm>
          <a:prstGeom prst="rect">
            <a:avLst/>
          </a:prstGeom>
          <a:noFill/>
        </p:spPr>
        <p:txBody>
          <a:bodyPr wrap="square">
            <a:spAutoFit/>
          </a:bodyPr>
          <a:lstStyle/>
          <a:p>
            <a:r>
              <a:rPr lang="zh-CN" altLang="en-US" sz="2400" b="1" dirty="0"/>
              <a:t>爬虫的基本过程分为两个环节：</a:t>
            </a:r>
          </a:p>
          <a:p>
            <a:r>
              <a:rPr lang="en-US" altLang="zh-CN" sz="2400" b="1" dirty="0"/>
              <a:t>Request </a:t>
            </a:r>
            <a:r>
              <a:rPr lang="zh-CN" altLang="en-US" sz="2400" b="1" dirty="0"/>
              <a:t>（请求）：也就是向服务器发送访问请求。</a:t>
            </a:r>
          </a:p>
          <a:p>
            <a:r>
              <a:rPr lang="en-US" altLang="zh-CN" sz="2400" b="1" dirty="0"/>
              <a:t>Response</a:t>
            </a:r>
            <a:r>
              <a:rPr lang="zh-CN" altLang="en-US" sz="2400" b="1" dirty="0"/>
              <a:t>（响应）：服务器在接收到请求后，会验证请求的有效性，然后向用户（客户端）发送响应的内容。</a:t>
            </a:r>
          </a:p>
        </p:txBody>
      </p:sp>
    </p:spTree>
    <p:extLst>
      <p:ext uri="{BB962C8B-B14F-4D97-AF65-F5344CB8AC3E}">
        <p14:creationId xmlns:p14="http://schemas.microsoft.com/office/powerpoint/2010/main" val="2203129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常见请求方式</a:t>
            </a:r>
          </a:p>
        </p:txBody>
      </p:sp>
      <p:sp>
        <p:nvSpPr>
          <p:cNvPr id="5" name="内容占位符 4">
            <a:extLst>
              <a:ext uri="{FF2B5EF4-FFF2-40B4-BE49-F238E27FC236}">
                <a16:creationId xmlns:a16="http://schemas.microsoft.com/office/drawing/2014/main" id="{7E4A23E0-B3FA-45DA-A019-1FD87A2BBFB7}"/>
              </a:ext>
            </a:extLst>
          </p:cNvPr>
          <p:cNvSpPr>
            <a:spLocks noGrp="1"/>
          </p:cNvSpPr>
          <p:nvPr>
            <p:ph idx="1"/>
          </p:nvPr>
        </p:nvSpPr>
        <p:spPr>
          <a:xfrm>
            <a:off x="1024128" y="1733051"/>
            <a:ext cx="9720073" cy="4672535"/>
          </a:xfrm>
        </p:spPr>
        <p:txBody>
          <a:bodyPr>
            <a:normAutofit/>
          </a:bodyPr>
          <a:lstStyle/>
          <a:p>
            <a:pPr>
              <a:buFont typeface="Wingdings" panose="05000000000000000000" pitchFamily="2" charset="2"/>
              <a:buChar char="l"/>
            </a:pPr>
            <a:r>
              <a:rPr lang="en-US" altLang="zh-CN" sz="3200" dirty="0"/>
              <a:t>GET</a:t>
            </a:r>
            <a:r>
              <a:rPr lang="zh-CN" altLang="en-US" sz="3200" dirty="0"/>
              <a:t>：最常见的方式，一般用于获取或者查询资源信息，也是大多数网站使用的方式，响应速度快。</a:t>
            </a:r>
          </a:p>
          <a:p>
            <a:pPr>
              <a:buFont typeface="Wingdings" panose="05000000000000000000" pitchFamily="2" charset="2"/>
              <a:buChar char="l"/>
            </a:pPr>
            <a:r>
              <a:rPr lang="en-US" altLang="zh-CN" sz="3200" dirty="0"/>
              <a:t>POST</a:t>
            </a:r>
            <a:r>
              <a:rPr lang="zh-CN" altLang="en-US" sz="3200" dirty="0"/>
              <a:t>：相比 </a:t>
            </a:r>
            <a:r>
              <a:rPr lang="en-US" altLang="zh-CN" sz="3200" dirty="0"/>
              <a:t>GET </a:t>
            </a:r>
            <a:r>
              <a:rPr lang="zh-CN" altLang="en-US" sz="3200" dirty="0"/>
              <a:t>方式，多了以表单形式上传参数的功能，因此除查询信息外，还可以修改信息。</a:t>
            </a:r>
            <a:endParaRPr lang="en-US" altLang="zh-CN" sz="3200" dirty="0"/>
          </a:p>
          <a:p>
            <a:pPr marL="0" indent="0">
              <a:buNone/>
            </a:pPr>
            <a:endParaRPr lang="en-US" altLang="zh-CN" sz="3200" dirty="0"/>
          </a:p>
          <a:p>
            <a:pPr marL="0" indent="0">
              <a:buNone/>
            </a:pPr>
            <a:r>
              <a:rPr lang="en-US" altLang="zh-CN" sz="3200" dirty="0"/>
              <a:t>Python</a:t>
            </a:r>
            <a:r>
              <a:rPr lang="zh-CN" altLang="en-US" sz="3200" dirty="0"/>
              <a:t>中自带</a:t>
            </a:r>
            <a:r>
              <a:rPr lang="en-US" altLang="zh-CN" sz="3200" dirty="0" err="1"/>
              <a:t>urllib</a:t>
            </a:r>
            <a:r>
              <a:rPr lang="zh-CN" altLang="en-US" sz="3200" dirty="0"/>
              <a:t>及</a:t>
            </a:r>
            <a:r>
              <a:rPr lang="en-US" altLang="zh-CN" sz="3200" dirty="0"/>
              <a:t>urllib2</a:t>
            </a:r>
            <a:r>
              <a:rPr lang="zh-CN" altLang="en-US" sz="3200" dirty="0"/>
              <a:t>两个模块，基本上能满足一般的网络请求。此外，还有</a:t>
            </a:r>
            <a:r>
              <a:rPr lang="en-US" altLang="zh-CN" sz="3200" dirty="0"/>
              <a:t>requests</a:t>
            </a:r>
            <a:r>
              <a:rPr lang="zh-CN" altLang="en-US" sz="3200" dirty="0"/>
              <a:t>、</a:t>
            </a:r>
            <a:r>
              <a:rPr lang="en-US" altLang="zh-CN" sz="3200" dirty="0"/>
              <a:t>httplib2</a:t>
            </a:r>
            <a:r>
              <a:rPr lang="zh-CN" altLang="en-US" sz="3200" dirty="0"/>
              <a:t>等第三方库。其中，</a:t>
            </a:r>
            <a:r>
              <a:rPr lang="en-US" altLang="zh-CN" sz="3200" dirty="0"/>
              <a:t>requests </a:t>
            </a:r>
            <a:r>
              <a:rPr lang="zh-CN" altLang="en-US" sz="3200" dirty="0"/>
              <a:t>更加方便、快捷，因此在编写爬虫程序时 使用较多。</a:t>
            </a:r>
          </a:p>
        </p:txBody>
      </p:sp>
    </p:spTree>
    <p:extLst>
      <p:ext uri="{BB962C8B-B14F-4D97-AF65-F5344CB8AC3E}">
        <p14:creationId xmlns:p14="http://schemas.microsoft.com/office/powerpoint/2010/main" val="1300877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Requests</a:t>
            </a:r>
            <a:r>
              <a:rPr lang="zh-CN" altLang="en-US" dirty="0"/>
              <a:t>库</a:t>
            </a:r>
          </a:p>
        </p:txBody>
      </p:sp>
      <p:sp>
        <p:nvSpPr>
          <p:cNvPr id="3" name="内容占位符 2"/>
          <p:cNvSpPr>
            <a:spLocks noGrp="1"/>
          </p:cNvSpPr>
          <p:nvPr>
            <p:ph idx="1"/>
          </p:nvPr>
        </p:nvSpPr>
        <p:spPr>
          <a:xfrm>
            <a:off x="760819" y="1792894"/>
            <a:ext cx="8167745" cy="4479890"/>
          </a:xfrm>
        </p:spPr>
        <p:txBody>
          <a:bodyPr>
            <a:noAutofit/>
          </a:bodyPr>
          <a:lstStyle/>
          <a:p>
            <a:r>
              <a:rPr lang="en-US" altLang="zh-CN" sz="3200" dirty="0">
                <a:latin typeface="+mn-ea"/>
              </a:rPr>
              <a:t>Requests </a:t>
            </a:r>
            <a:r>
              <a:rPr lang="zh-CN" altLang="en-US" sz="3200" dirty="0">
                <a:latin typeface="+mn-ea"/>
              </a:rPr>
              <a:t>库是在 </a:t>
            </a:r>
            <a:r>
              <a:rPr lang="en-US" altLang="zh-CN" sz="3200" dirty="0" err="1">
                <a:latin typeface="+mn-ea"/>
              </a:rPr>
              <a:t>urllib</a:t>
            </a:r>
            <a:r>
              <a:rPr lang="en-US" altLang="zh-CN" sz="3200" dirty="0">
                <a:latin typeface="+mn-ea"/>
              </a:rPr>
              <a:t> </a:t>
            </a:r>
            <a:r>
              <a:rPr lang="zh-CN" altLang="en-US" sz="3200" dirty="0">
                <a:latin typeface="+mn-ea"/>
              </a:rPr>
              <a:t>的基础上开发而来，使用 </a:t>
            </a:r>
            <a:r>
              <a:rPr lang="en-US" altLang="zh-CN" sz="3200" dirty="0">
                <a:latin typeface="+mn-ea"/>
              </a:rPr>
              <a:t>Python </a:t>
            </a:r>
            <a:r>
              <a:rPr lang="zh-CN" altLang="en-US" sz="3200" dirty="0">
                <a:latin typeface="+mn-ea"/>
              </a:rPr>
              <a:t>语言编写，并且采用了 </a:t>
            </a:r>
            <a:r>
              <a:rPr lang="en-US" altLang="zh-CN" sz="3200" dirty="0">
                <a:latin typeface="+mn-ea"/>
              </a:rPr>
              <a:t>Apache2 Licensed</a:t>
            </a:r>
            <a:r>
              <a:rPr lang="zh-CN" altLang="en-US" sz="3200" dirty="0">
                <a:latin typeface="+mn-ea"/>
              </a:rPr>
              <a:t>（一种开源协议）的 </a:t>
            </a:r>
            <a:r>
              <a:rPr lang="en-US" altLang="zh-CN" sz="3200" dirty="0">
                <a:latin typeface="+mn-ea"/>
              </a:rPr>
              <a:t>HTTP </a:t>
            </a:r>
            <a:r>
              <a:rPr lang="zh-CN" altLang="en-US" sz="3200" dirty="0">
                <a:latin typeface="+mn-ea"/>
              </a:rPr>
              <a:t>库。</a:t>
            </a:r>
            <a:endParaRPr lang="en-US" altLang="zh-CN" sz="3200" dirty="0">
              <a:latin typeface="+mn-ea"/>
            </a:endParaRPr>
          </a:p>
          <a:p>
            <a:endParaRPr lang="en-US" altLang="zh-CN" sz="3200" dirty="0">
              <a:latin typeface="+mn-ea"/>
            </a:endParaRPr>
          </a:p>
          <a:p>
            <a:r>
              <a:rPr lang="en-US" altLang="zh-CN" sz="3200" dirty="0">
                <a:hlinkClick r:id="rId2"/>
              </a:rPr>
              <a:t>Requests: </a:t>
            </a:r>
            <a:r>
              <a:rPr lang="zh-CN" altLang="en-US" sz="3200" dirty="0">
                <a:hlinkClick r:id="rId2"/>
              </a:rPr>
              <a:t>让 </a:t>
            </a:r>
            <a:r>
              <a:rPr lang="en-US" altLang="zh-CN" sz="3200" dirty="0">
                <a:hlinkClick r:id="rId2"/>
              </a:rPr>
              <a:t>HTTP </a:t>
            </a:r>
            <a:r>
              <a:rPr lang="zh-CN" altLang="en-US" sz="3200" dirty="0">
                <a:hlinkClick r:id="rId2"/>
              </a:rPr>
              <a:t>服务人类 </a:t>
            </a:r>
            <a:r>
              <a:rPr lang="en-US" altLang="zh-CN" sz="3200" dirty="0">
                <a:hlinkClick r:id="rId2"/>
              </a:rPr>
              <a:t>— Requests 2.18.1 </a:t>
            </a:r>
            <a:r>
              <a:rPr lang="zh-CN" altLang="en-US" sz="3200" dirty="0">
                <a:hlinkClick r:id="rId2"/>
              </a:rPr>
              <a:t>文档 </a:t>
            </a:r>
            <a:r>
              <a:rPr lang="en-US" altLang="zh-CN" sz="3200" dirty="0">
                <a:hlinkClick r:id="rId2"/>
              </a:rPr>
              <a:t>(python-requests.org)</a:t>
            </a:r>
            <a:endParaRPr lang="en-US" altLang="zh-CN" sz="3200" dirty="0">
              <a:latin typeface="+mn-ea"/>
            </a:endParaRPr>
          </a:p>
          <a:p>
            <a:r>
              <a:rPr lang="en-US" altLang="zh-CN" sz="3200" dirty="0">
                <a:latin typeface="+mn-ea"/>
              </a:rPr>
              <a:t>pip install requests</a:t>
            </a:r>
          </a:p>
          <a:p>
            <a:r>
              <a:rPr lang="en-US" altLang="zh-CN" sz="3200" dirty="0">
                <a:latin typeface="+mn-ea"/>
              </a:rPr>
              <a:t>import requests</a:t>
            </a:r>
          </a:p>
        </p:txBody>
      </p:sp>
      <p:pic>
        <p:nvPicPr>
          <p:cNvPr id="1026" name="Picture 2">
            <a:extLst>
              <a:ext uri="{FF2B5EF4-FFF2-40B4-BE49-F238E27FC236}">
                <a16:creationId xmlns:a16="http://schemas.microsoft.com/office/drawing/2014/main" id="{3CD01298-0D63-42B4-8706-6184F2CF99C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61992" y="2439820"/>
            <a:ext cx="2484667" cy="318603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026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requests</a:t>
            </a:r>
            <a:r>
              <a:rPr lang="zh-CN" altLang="en-US" dirty="0"/>
              <a:t>实现</a:t>
            </a:r>
            <a:r>
              <a:rPr lang="en-US" altLang="zh-CN" dirty="0"/>
              <a:t>get</a:t>
            </a:r>
            <a:r>
              <a:rPr lang="zh-CN" altLang="en-US" dirty="0"/>
              <a:t>请求</a:t>
            </a:r>
          </a:p>
        </p:txBody>
      </p:sp>
      <p:sp>
        <p:nvSpPr>
          <p:cNvPr id="9" name="内容占位符 8">
            <a:extLst>
              <a:ext uri="{FF2B5EF4-FFF2-40B4-BE49-F238E27FC236}">
                <a16:creationId xmlns:a16="http://schemas.microsoft.com/office/drawing/2014/main" id="{25AF9E32-220D-4F85-A67C-18A170F42BA1}"/>
              </a:ext>
            </a:extLst>
          </p:cNvPr>
          <p:cNvSpPr>
            <a:spLocks noGrp="1"/>
          </p:cNvSpPr>
          <p:nvPr>
            <p:ph idx="1"/>
          </p:nvPr>
        </p:nvSpPr>
        <p:spPr/>
        <p:txBody>
          <a:bodyPr>
            <a:normAutofit lnSpcReduction="10000"/>
          </a:bodyPr>
          <a:lstStyle/>
          <a:p>
            <a:r>
              <a:rPr lang="en-US" altLang="zh-CN" sz="3200" dirty="0"/>
              <a:t>requests.get(url, params={key: value}, </a:t>
            </a:r>
            <a:r>
              <a:rPr lang="en-US" altLang="zh-CN" sz="3200" dirty="0" err="1"/>
              <a:t>args</a:t>
            </a:r>
            <a:r>
              <a:rPr lang="en-US" altLang="zh-CN" sz="3200" dirty="0"/>
              <a:t>)</a:t>
            </a:r>
          </a:p>
          <a:p>
            <a:r>
              <a:rPr lang="zh-CN" altLang="en-US" sz="3200" dirty="0"/>
              <a:t>常用参数说明：</a:t>
            </a:r>
            <a:endParaRPr lang="en-US" altLang="zh-CN" sz="3200" dirty="0"/>
          </a:p>
          <a:p>
            <a:pPr>
              <a:buFont typeface="Wingdings" panose="05000000000000000000" pitchFamily="2" charset="2"/>
              <a:buChar char="l"/>
            </a:pPr>
            <a:r>
              <a:rPr lang="en-US" altLang="zh-CN" sz="3200" dirty="0"/>
              <a:t>url</a:t>
            </a:r>
            <a:r>
              <a:rPr lang="zh-CN" altLang="en-US" sz="3200" dirty="0"/>
              <a:t>：请求的网址。</a:t>
            </a:r>
          </a:p>
          <a:p>
            <a:pPr>
              <a:buFont typeface="Wingdings" panose="05000000000000000000" pitchFamily="2" charset="2"/>
              <a:buChar char="l"/>
            </a:pPr>
            <a:r>
              <a:rPr lang="en-US" altLang="zh-CN" sz="3200" dirty="0"/>
              <a:t>params</a:t>
            </a:r>
            <a:r>
              <a:rPr lang="zh-CN" altLang="en-US" sz="3200" dirty="0"/>
              <a:t>：请求时携带的查询字符串参数。</a:t>
            </a:r>
          </a:p>
          <a:p>
            <a:pPr>
              <a:buFont typeface="Wingdings" panose="05000000000000000000" pitchFamily="2" charset="2"/>
              <a:buChar char="l"/>
            </a:pPr>
            <a:r>
              <a:rPr lang="en-US" altLang="zh-CN" sz="3200" dirty="0"/>
              <a:t>timeout</a:t>
            </a:r>
            <a:r>
              <a:rPr lang="zh-CN" altLang="en-US" sz="3200" dirty="0"/>
              <a:t>：超时时间，超过时间会抛出异常。</a:t>
            </a:r>
            <a:endParaRPr lang="en-US" altLang="zh-CN" sz="3200" dirty="0"/>
          </a:p>
          <a:p>
            <a:pPr>
              <a:buFont typeface="Wingdings" panose="05000000000000000000" pitchFamily="2" charset="2"/>
              <a:buChar char="l"/>
            </a:pPr>
            <a:r>
              <a:rPr lang="en-US" altLang="zh-CN" sz="3200" dirty="0"/>
              <a:t>headers</a:t>
            </a:r>
            <a:r>
              <a:rPr lang="zh-CN" altLang="en-US" sz="3200" dirty="0"/>
              <a:t>：用于包装请求头信息。</a:t>
            </a:r>
            <a:endParaRPr lang="en-US" altLang="zh-CN" sz="3200" dirty="0"/>
          </a:p>
          <a:p>
            <a:pPr marL="0" indent="0">
              <a:buNone/>
            </a:pPr>
            <a:r>
              <a:rPr lang="zh-CN" altLang="en-US" sz="3200" dirty="0"/>
              <a:t>返回一个</a:t>
            </a:r>
            <a:r>
              <a:rPr lang="en-US" altLang="zh-CN" sz="3200" dirty="0" err="1"/>
              <a:t>requests.Response</a:t>
            </a:r>
            <a:r>
              <a:rPr lang="zh-CN" altLang="en-US" sz="3200" dirty="0"/>
              <a:t>对象。</a:t>
            </a:r>
          </a:p>
        </p:txBody>
      </p:sp>
    </p:spTree>
    <p:extLst>
      <p:ext uri="{BB962C8B-B14F-4D97-AF65-F5344CB8AC3E}">
        <p14:creationId xmlns:p14="http://schemas.microsoft.com/office/powerpoint/2010/main" val="3391270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a:t>
            </a:r>
            <a:r>
              <a:rPr lang="en-US" altLang="zh-CN" dirty="0"/>
              <a:t>Get</a:t>
            </a:r>
            <a:r>
              <a:rPr lang="zh-CN" altLang="en-US" dirty="0"/>
              <a:t>请求</a:t>
            </a:r>
          </a:p>
        </p:txBody>
      </p:sp>
      <p:pic>
        <p:nvPicPr>
          <p:cNvPr id="7" name="内容占位符 6">
            <a:extLst>
              <a:ext uri="{FF2B5EF4-FFF2-40B4-BE49-F238E27FC236}">
                <a16:creationId xmlns:a16="http://schemas.microsoft.com/office/drawing/2014/main" id="{6BC8C43F-8503-4280-93C4-C274FD7A5F4D}"/>
              </a:ext>
            </a:extLst>
          </p:cNvPr>
          <p:cNvPicPr>
            <a:picLocks noGrp="1" noChangeAspect="1"/>
          </p:cNvPicPr>
          <p:nvPr>
            <p:ph idx="1"/>
          </p:nvPr>
        </p:nvPicPr>
        <p:blipFill>
          <a:blip r:embed="rId2"/>
          <a:stretch>
            <a:fillRect/>
          </a:stretch>
        </p:blipFill>
        <p:spPr>
          <a:xfrm>
            <a:off x="767499" y="2002565"/>
            <a:ext cx="9696948" cy="2921150"/>
          </a:xfrm>
        </p:spPr>
      </p:pic>
      <p:pic>
        <p:nvPicPr>
          <p:cNvPr id="11" name="图片 10">
            <a:extLst>
              <a:ext uri="{FF2B5EF4-FFF2-40B4-BE49-F238E27FC236}">
                <a16:creationId xmlns:a16="http://schemas.microsoft.com/office/drawing/2014/main" id="{39440DC0-D35B-4FDF-A8F8-305D26AF9C41}"/>
              </a:ext>
            </a:extLst>
          </p:cNvPr>
          <p:cNvPicPr>
            <a:picLocks noChangeAspect="1"/>
          </p:cNvPicPr>
          <p:nvPr/>
        </p:nvPicPr>
        <p:blipFill>
          <a:blip r:embed="rId3"/>
          <a:stretch>
            <a:fillRect/>
          </a:stretch>
        </p:blipFill>
        <p:spPr>
          <a:xfrm>
            <a:off x="4327434" y="4923715"/>
            <a:ext cx="3537132" cy="717587"/>
          </a:xfrm>
          <a:prstGeom prst="rect">
            <a:avLst/>
          </a:prstGeom>
        </p:spPr>
      </p:pic>
    </p:spTree>
    <p:extLst>
      <p:ext uri="{BB962C8B-B14F-4D97-AF65-F5344CB8AC3E}">
        <p14:creationId xmlns:p14="http://schemas.microsoft.com/office/powerpoint/2010/main" val="31225642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主题2">
  <a:themeElements>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积分">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主题2" id="{47390D41-DFBA-4525-BB8B-DD8D86D2C20E}" vid="{5C48A7B8-FDF7-485C-85FB-CAD10E7D553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主题2</Template>
  <TotalTime>4642</TotalTime>
  <Words>2882</Words>
  <Application>Microsoft Office PowerPoint</Application>
  <PresentationFormat>宽屏</PresentationFormat>
  <Paragraphs>205</Paragraphs>
  <Slides>47</Slides>
  <Notes>18</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47</vt:i4>
      </vt:variant>
    </vt:vector>
  </HeadingPairs>
  <TitlesOfParts>
    <vt:vector size="59" baseType="lpstr">
      <vt:lpstr>-apple-system</vt:lpstr>
      <vt:lpstr>Arial Unicode MS</vt:lpstr>
      <vt:lpstr>等线</vt:lpstr>
      <vt:lpstr>华文仿宋</vt:lpstr>
      <vt:lpstr>Arial</vt:lpstr>
      <vt:lpstr>consolas</vt:lpstr>
      <vt:lpstr>Courier New</vt:lpstr>
      <vt:lpstr>Tw Cen MT</vt:lpstr>
      <vt:lpstr>Tw Cen MT Condensed</vt:lpstr>
      <vt:lpstr>Wingdings</vt:lpstr>
      <vt:lpstr>Wingdings 3</vt:lpstr>
      <vt:lpstr>主题2</vt:lpstr>
      <vt:lpstr>爬虫入门</vt:lpstr>
      <vt:lpstr>网络爬虫</vt:lpstr>
      <vt:lpstr>爬虫的分类</vt:lpstr>
      <vt:lpstr>网页的构成</vt:lpstr>
      <vt:lpstr>爬虫基本工作原理</vt:lpstr>
      <vt:lpstr>常见请求方式</vt:lpstr>
      <vt:lpstr>Requests库</vt:lpstr>
      <vt:lpstr> requests实现get请求</vt:lpstr>
      <vt:lpstr>例：Get请求</vt:lpstr>
      <vt:lpstr>Response 对象</vt:lpstr>
      <vt:lpstr>例：Get请求获取网页源码</vt:lpstr>
      <vt:lpstr>例：Get请求获取图片文件</vt:lpstr>
      <vt:lpstr>requests实现post请求</vt:lpstr>
      <vt:lpstr>例：post请求</vt:lpstr>
      <vt:lpstr>伪装成浏览器的访问</vt:lpstr>
      <vt:lpstr>例：添加User-Agent信息</vt:lpstr>
      <vt:lpstr>使用cookie访问</vt:lpstr>
      <vt:lpstr>例：添加Cookie信息</vt:lpstr>
      <vt:lpstr>如何审查网页元素</vt:lpstr>
      <vt:lpstr>静态网页和动态网页</vt:lpstr>
      <vt:lpstr>静态网页的爬取</vt:lpstr>
      <vt:lpstr>例：爬取豆瓣电影TOP250</vt:lpstr>
      <vt:lpstr>例：爬取豆瓣电影TOP250</vt:lpstr>
      <vt:lpstr>例：爬取豆瓣电影TOP250</vt:lpstr>
      <vt:lpstr>例：爬取豆瓣电影TOP250</vt:lpstr>
      <vt:lpstr>BeautifulSoup库</vt:lpstr>
      <vt:lpstr>例：爬取豆瓣电影TOP250</vt:lpstr>
      <vt:lpstr>例：爬取豆瓣电影TOP250</vt:lpstr>
      <vt:lpstr>利用正则获取数据</vt:lpstr>
      <vt:lpstr>例：爬取语言排行榜数据</vt:lpstr>
      <vt:lpstr>例：爬取语言排行榜数据</vt:lpstr>
      <vt:lpstr>动态网页的爬取</vt:lpstr>
      <vt:lpstr>通过Url爬取动态网页源码</vt:lpstr>
      <vt:lpstr>例：爬取豆瓣2021年度音乐榜单</vt:lpstr>
      <vt:lpstr>例：爬取豆瓣2021年度音乐榜单</vt:lpstr>
      <vt:lpstr>例：爬取豆瓣2021年度音乐榜单</vt:lpstr>
      <vt:lpstr>例：爬取豆瓣2021年度音乐榜单</vt:lpstr>
      <vt:lpstr>例：爬取豆瓣2021年度音乐榜单</vt:lpstr>
      <vt:lpstr>例：爬取豆瓣2021年度音乐榜单</vt:lpstr>
      <vt:lpstr>Post方式爬取动态网页</vt:lpstr>
      <vt:lpstr>例：证券公司信息爬取</vt:lpstr>
      <vt:lpstr>例：证券公司信息爬取</vt:lpstr>
      <vt:lpstr>例：证券公司信息爬取</vt:lpstr>
      <vt:lpstr>例：证券公司信息爬取</vt:lpstr>
      <vt:lpstr>例：证券公司信息爬取</vt:lpstr>
      <vt:lpstr>例：多级页面爬取-爬取电影天堂</vt:lpstr>
      <vt:lpstr>对于反爬虫机制的处理</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文件操作</dc:title>
  <dc:creator>秦 珀石</dc:creator>
  <cp:lastModifiedBy>秦 珀石</cp:lastModifiedBy>
  <cp:revision>108</cp:revision>
  <dcterms:created xsi:type="dcterms:W3CDTF">2020-05-26T06:10:45Z</dcterms:created>
  <dcterms:modified xsi:type="dcterms:W3CDTF">2022-04-11T03:06:16Z</dcterms:modified>
</cp:coreProperties>
</file>